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3" r:id="rId8"/>
    <p:sldId id="274" r:id="rId9"/>
    <p:sldId id="275" r:id="rId10"/>
    <p:sldId id="276" r:id="rId11"/>
    <p:sldId id="277" r:id="rId12"/>
    <p:sldId id="262" r:id="rId13"/>
    <p:sldId id="263" r:id="rId14"/>
    <p:sldId id="264" r:id="rId15"/>
    <p:sldId id="265" r:id="rId16"/>
    <p:sldId id="266" r:id="rId17"/>
    <p:sldId id="267" r:id="rId18"/>
    <p:sldId id="268" r:id="rId19"/>
    <p:sldId id="269" r:id="rId20"/>
    <p:sldId id="270" r:id="rId21"/>
    <p:sldId id="271" r:id="rId22"/>
    <p:sldId id="27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0DAA93-3FBB-44DD-B842-BDCE390342AC}"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DAA93-3FBB-44DD-B842-BDCE390342AC}"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DAA93-3FBB-44DD-B842-BDCE390342AC}"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DAA93-3FBB-44DD-B842-BDCE390342AC}"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0DAA93-3FBB-44DD-B842-BDCE390342AC}"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0DAA93-3FBB-44DD-B842-BDCE390342AC}" type="datetimeFigureOut">
              <a:rPr lang="en-US" smtClean="0"/>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0DAA93-3FBB-44DD-B842-BDCE390342AC}" type="datetimeFigureOut">
              <a:rPr lang="en-US" smtClean="0"/>
              <a:t>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0DAA93-3FBB-44DD-B842-BDCE390342AC}" type="datetimeFigureOut">
              <a:rPr lang="en-US" smtClean="0"/>
              <a:t>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DAA93-3FBB-44DD-B842-BDCE390342AC}" type="datetimeFigureOut">
              <a:rPr lang="en-US" smtClean="0"/>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FC9461-0D02-4990-BFAA-CD66AF6D85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DAA93-3FBB-44DD-B842-BDCE390342AC}" type="datetimeFigureOut">
              <a:rPr lang="en-US" smtClean="0"/>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C9461-0D02-4990-BFAA-CD66AF6D85B1}"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0DAA93-3FBB-44DD-B842-BDCE390342AC}" type="datetimeFigureOut">
              <a:rPr lang="en-US" smtClean="0"/>
              <a:t>11/3/2014</a:t>
            </a:fld>
            <a:endParaRPr lang="en-US"/>
          </a:p>
        </p:txBody>
      </p:sp>
      <p:sp>
        <p:nvSpPr>
          <p:cNvPr id="9" name="Slide Number Placeholder 8"/>
          <p:cNvSpPr>
            <a:spLocks noGrp="1"/>
          </p:cNvSpPr>
          <p:nvPr>
            <p:ph type="sldNum" sz="quarter" idx="11"/>
          </p:nvPr>
        </p:nvSpPr>
        <p:spPr/>
        <p:txBody>
          <a:bodyPr/>
          <a:lstStyle/>
          <a:p>
            <a:fld id="{3FFC9461-0D02-4990-BFAA-CD66AF6D85B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FFC9461-0D02-4990-BFAA-CD66AF6D85B1}"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0DAA93-3FBB-44DD-B842-BDCE390342AC}" type="datetimeFigureOut">
              <a:rPr lang="en-US" smtClean="0"/>
              <a:t>11/3/2014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Gulliver’s Travels</a:t>
            </a:r>
            <a:endParaRPr lang="en-US" dirty="0"/>
          </a:p>
        </p:txBody>
      </p:sp>
      <p:sp>
        <p:nvSpPr>
          <p:cNvPr id="3" name="Subtitle 2"/>
          <p:cNvSpPr>
            <a:spLocks noGrp="1"/>
          </p:cNvSpPr>
          <p:nvPr>
            <p:ph type="subTitle" idx="1"/>
          </p:nvPr>
        </p:nvSpPr>
        <p:spPr/>
        <p:txBody>
          <a:bodyPr/>
          <a:lstStyle/>
          <a:p>
            <a:r>
              <a:rPr lang="en-US" dirty="0" smtClean="0"/>
              <a:t>By Jonathan Swift</a:t>
            </a:r>
          </a:p>
          <a:p>
            <a:r>
              <a:rPr lang="en-US" dirty="0" smtClean="0"/>
              <a:t>Satire for Parts I &amp; IV Revealed</a:t>
            </a:r>
            <a:endParaRPr lang="en-US" dirty="0"/>
          </a:p>
        </p:txBody>
      </p:sp>
    </p:spTree>
    <p:extLst>
      <p:ext uri="{BB962C8B-B14F-4D97-AF65-F5344CB8AC3E}">
        <p14:creationId xmlns:p14="http://schemas.microsoft.com/office/powerpoint/2010/main" val="3264571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7620000" cy="792162"/>
          </a:xfrm>
        </p:spPr>
        <p:txBody>
          <a:bodyPr/>
          <a:lstStyle/>
          <a:p>
            <a:r>
              <a:rPr lang="en-US" dirty="0" smtClean="0"/>
              <a:t>Part I Chapter 7</a:t>
            </a:r>
            <a:endParaRPr lang="en-US" dirty="0"/>
          </a:p>
        </p:txBody>
      </p:sp>
      <p:sp>
        <p:nvSpPr>
          <p:cNvPr id="3" name="Content Placeholder 2"/>
          <p:cNvSpPr>
            <a:spLocks noGrp="1"/>
          </p:cNvSpPr>
          <p:nvPr>
            <p:ph idx="1"/>
          </p:nvPr>
        </p:nvSpPr>
        <p:spPr>
          <a:xfrm>
            <a:off x="457200" y="838200"/>
            <a:ext cx="7620000" cy="6019800"/>
          </a:xfrm>
        </p:spPr>
        <p:txBody>
          <a:bodyPr>
            <a:normAutofit fontScale="92500" lnSpcReduction="20000"/>
          </a:bodyPr>
          <a:lstStyle/>
          <a:p>
            <a:r>
              <a:rPr lang="en-US" dirty="0"/>
              <a:t>The Emperor's council that presses the charges against Gulliver stands for the commission of inquiry that preferred charges against the Tories. As a result of these charges, Harley and Bolingbroke were threatened with trials for treason. The first article, making water in the palace, may have reference to rumors that the Tories were sympathetic to Roman Catholicism. It may also apply to the charge that Harley and Bolingbroke treasonably and secretly revealed the instructions of the English negotiators to the French negotiators. The second charge correlates with overt attacks on the Tories for their refusal to continue the war and for their tries at negotiating a reasonable peace. The third charge stands for the accusation that Harley and Bolingbroke carried on secret correspondence with French negotiators. The fourth charge reflects the accusation that Harley and Bolingbroke intended to flee to France if their treason were discovered.</a:t>
            </a:r>
          </a:p>
          <a:p>
            <a:r>
              <a:rPr lang="en-US" dirty="0"/>
              <a:t>Swift uses this chapter to show that English politicians were bloody-minded and treacherous. In detail, he records the bloody and cruel methods that the Lilliputians plan to use to kill Gulliver; then he comments ironically on the mercy, decency, generosity, and justice of kings. The Lilliputian emperor, out of mercy, plans to blind and starve Gulliver. This plan seems a direct reference to George's treatment of some captured </a:t>
            </a:r>
            <a:r>
              <a:rPr lang="en-US" dirty="0" err="1"/>
              <a:t>Jacobites</a:t>
            </a:r>
            <a:r>
              <a:rPr lang="en-US" dirty="0"/>
              <a:t>. He executed them — after parliament had called him most merciful and lenient.</a:t>
            </a:r>
          </a:p>
          <a:p>
            <a:endParaRPr lang="en-US" dirty="0"/>
          </a:p>
        </p:txBody>
      </p:sp>
    </p:spTree>
    <p:extLst>
      <p:ext uri="{BB962C8B-B14F-4D97-AF65-F5344CB8AC3E}">
        <p14:creationId xmlns:p14="http://schemas.microsoft.com/office/powerpoint/2010/main" val="1990694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Chapter 8</a:t>
            </a:r>
            <a:endParaRPr lang="en-US" dirty="0"/>
          </a:p>
        </p:txBody>
      </p:sp>
      <p:sp>
        <p:nvSpPr>
          <p:cNvPr id="3" name="Content Placeholder 2"/>
          <p:cNvSpPr>
            <a:spLocks noGrp="1"/>
          </p:cNvSpPr>
          <p:nvPr>
            <p:ph idx="1"/>
          </p:nvPr>
        </p:nvSpPr>
        <p:spPr>
          <a:xfrm>
            <a:off x="457200" y="1600200"/>
            <a:ext cx="7620000" cy="5105400"/>
          </a:xfrm>
        </p:spPr>
        <p:txBody>
          <a:bodyPr>
            <a:normAutofit lnSpcReduction="10000"/>
          </a:bodyPr>
          <a:lstStyle/>
          <a:p>
            <a:r>
              <a:rPr lang="en-US" dirty="0"/>
              <a:t>Gulliver's flight to </a:t>
            </a:r>
            <a:r>
              <a:rPr lang="en-US" dirty="0" err="1"/>
              <a:t>Blefuscu</a:t>
            </a:r>
            <a:r>
              <a:rPr lang="en-US" dirty="0"/>
              <a:t> recalls Bolingbroke's flight from England to France to escape the charges of treason pressed by the Whigs. The suggestions in the previous chapter that Gulliver might have pelted and destroyed the Lilliputian capital relate to Bolingbroke also. Supporters argued that had Bolingbroke and Harley actually intended treason, they could have revolted successfully. The Lilliputians' thirst for vengeance and their attempt to force the </a:t>
            </a:r>
            <a:r>
              <a:rPr lang="en-US" dirty="0" err="1"/>
              <a:t>Blefuscudians</a:t>
            </a:r>
            <a:r>
              <a:rPr lang="en-US" dirty="0"/>
              <a:t> to surrender Gulliver coincide with English protests against the </a:t>
            </a:r>
            <a:r>
              <a:rPr lang="en-US" dirty="0" err="1"/>
              <a:t>Jacobites</a:t>
            </a:r>
            <a:r>
              <a:rPr lang="en-US" dirty="0"/>
              <a:t> who found sanctuary in France.</a:t>
            </a:r>
          </a:p>
          <a:p>
            <a:r>
              <a:rPr lang="en-US" dirty="0"/>
              <a:t>By the end of Book I, Swift has drawn a brilliant, concrete, and detailed contrast between the normal, if gullible, man and the diminutive but vicious politician; the politician is always a midget alongside Gulliver. Swift makes it clear that the normal person is concerned with honor, gratitude, common sense, and kindness. </a:t>
            </a:r>
          </a:p>
          <a:p>
            <a:endParaRPr lang="en-US" dirty="0"/>
          </a:p>
        </p:txBody>
      </p:sp>
    </p:spTree>
    <p:extLst>
      <p:ext uri="{BB962C8B-B14F-4D97-AF65-F5344CB8AC3E}">
        <p14:creationId xmlns:p14="http://schemas.microsoft.com/office/powerpoint/2010/main" val="1546997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143000"/>
          </a:xfrm>
        </p:spPr>
        <p:txBody>
          <a:bodyPr/>
          <a:lstStyle/>
          <a:p>
            <a:r>
              <a:rPr lang="en-US" dirty="0" smtClean="0"/>
              <a:t>Part IV Chapter 1-2</a:t>
            </a:r>
            <a:endParaRPr lang="en-US" dirty="0"/>
          </a:p>
        </p:txBody>
      </p:sp>
      <p:sp>
        <p:nvSpPr>
          <p:cNvPr id="3" name="Content Placeholder 2"/>
          <p:cNvSpPr>
            <a:spLocks noGrp="1"/>
          </p:cNvSpPr>
          <p:nvPr>
            <p:ph idx="1"/>
          </p:nvPr>
        </p:nvSpPr>
        <p:spPr>
          <a:xfrm>
            <a:off x="457200" y="914400"/>
            <a:ext cx="7620000" cy="5486400"/>
          </a:xfrm>
        </p:spPr>
        <p:txBody>
          <a:bodyPr>
            <a:normAutofit fontScale="92500"/>
          </a:bodyPr>
          <a:lstStyle/>
          <a:p>
            <a:r>
              <a:rPr lang="en-US" dirty="0"/>
              <a:t>The contrast between the </a:t>
            </a:r>
            <a:r>
              <a:rPr lang="en-US" dirty="0" err="1"/>
              <a:t>Houyhnhnms</a:t>
            </a:r>
            <a:r>
              <a:rPr lang="en-US" dirty="0"/>
              <a:t> and the Yahoos is extreme. The </a:t>
            </a:r>
            <a:r>
              <a:rPr lang="en-US" dirty="0" smtClean="0"/>
              <a:t>horses’ habits </a:t>
            </a:r>
            <a:r>
              <a:rPr lang="en-US" dirty="0"/>
              <a:t>constitute the temperance that </a:t>
            </a:r>
            <a:r>
              <a:rPr lang="en-US" dirty="0" smtClean="0"/>
              <a:t>eighteenth </a:t>
            </a:r>
            <a:r>
              <a:rPr lang="en-US" dirty="0"/>
              <a:t>century thought characterized reasonable man, stoics, and Adam before the fall. The </a:t>
            </a:r>
            <a:r>
              <a:rPr lang="en-US" dirty="0" smtClean="0"/>
              <a:t>Yahoos significantly eat </a:t>
            </a:r>
            <a:r>
              <a:rPr lang="en-US" dirty="0"/>
              <a:t>nearly everything prohibited by the biblical and </a:t>
            </a:r>
            <a:r>
              <a:rPr lang="en-US" dirty="0" err="1"/>
              <a:t>Levitical</a:t>
            </a:r>
            <a:r>
              <a:rPr lang="en-US" dirty="0"/>
              <a:t> food codes. </a:t>
            </a:r>
            <a:endParaRPr lang="en-US" dirty="0" smtClean="0"/>
          </a:p>
          <a:p>
            <a:r>
              <a:rPr lang="en-US" dirty="0"/>
              <a:t>Swift positions Gulliver midway — figuratively and literally — between the super-rational, innocent horses and the filthy, depraved Yahoos: Gulliver's home is midway between the stable house and the Yahoo pens. Swift's point is that humans' basic difference from the Yahoo is largely artifice. Clothing — something artificial and extrinsic — "distinguishes" Gulliver. Diet also places Gulliver midway between the Yahoos and the </a:t>
            </a:r>
            <a:r>
              <a:rPr lang="en-US" dirty="0" err="1"/>
              <a:t>Houyhnhnms</a:t>
            </a:r>
            <a:r>
              <a:rPr lang="en-US" dirty="0"/>
              <a:t>. He cannot live on oats alone</a:t>
            </a:r>
            <a:r>
              <a:rPr lang="en-US" dirty="0" smtClean="0"/>
              <a:t>.</a:t>
            </a:r>
          </a:p>
          <a:p>
            <a:r>
              <a:rPr lang="en-US" dirty="0" smtClean="0"/>
              <a:t>Gulliver lacks </a:t>
            </a:r>
            <a:r>
              <a:rPr lang="en-US" dirty="0"/>
              <a:t>the humility to see himself as a sort of Yahoo. Rather, his pride leads him to try to become a horse. Yet Swift is saying that a person is not suited to become a "horse" (a dispassionate and virtuous stoic). </a:t>
            </a:r>
          </a:p>
        </p:txBody>
      </p:sp>
    </p:spTree>
    <p:extLst>
      <p:ext uri="{BB962C8B-B14F-4D97-AF65-F5344CB8AC3E}">
        <p14:creationId xmlns:p14="http://schemas.microsoft.com/office/powerpoint/2010/main" val="621850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 Chapter 3</a:t>
            </a:r>
            <a:endParaRPr lang="en-US" dirty="0"/>
          </a:p>
        </p:txBody>
      </p:sp>
      <p:sp>
        <p:nvSpPr>
          <p:cNvPr id="3" name="Content Placeholder 2"/>
          <p:cNvSpPr>
            <a:spLocks noGrp="1"/>
          </p:cNvSpPr>
          <p:nvPr>
            <p:ph idx="1"/>
          </p:nvPr>
        </p:nvSpPr>
        <p:spPr/>
        <p:txBody>
          <a:bodyPr>
            <a:normAutofit lnSpcReduction="10000"/>
          </a:bodyPr>
          <a:lstStyle/>
          <a:p>
            <a:r>
              <a:rPr lang="en-US" dirty="0"/>
              <a:t>A Germanic scholar in the Renaissance had learnedly and earnestly proved that the language Adam and Eve spoke in paradise was High Dutch. Also, Charles V is supposed to have said that he would speak to his God in Spanish, his friend in English, his mistress in French, and his horse in German. The theory that Adam and Eve spoke German was familiar to Swift's audience. Milton had joked about it before Swift.</a:t>
            </a:r>
            <a:endParaRPr lang="en-US" i="1" dirty="0" smtClean="0"/>
          </a:p>
          <a:p>
            <a:r>
              <a:rPr lang="en-US" i="1" dirty="0" err="1" smtClean="0"/>
              <a:t>Houyhnhnm</a:t>
            </a:r>
            <a:r>
              <a:rPr lang="en-US" dirty="0"/>
              <a:t>,</a:t>
            </a:r>
            <a:r>
              <a:rPr lang="en-US" i="1" dirty="0"/>
              <a:t> </a:t>
            </a:r>
            <a:r>
              <a:rPr lang="en-US" dirty="0"/>
              <a:t>which means "perfection of nature." This definition establishes an important distinction. The horses are uncorrupted by passion — either base or noble. They are devoid, for example, of charity. The horses are literally innocent, having never (in theological terms) "fallen"; the Yahoos are super-sensual and depraved. The </a:t>
            </a:r>
            <a:r>
              <a:rPr lang="en-US" dirty="0" err="1"/>
              <a:t>Houyhnhnms</a:t>
            </a:r>
            <a:r>
              <a:rPr lang="en-US" dirty="0"/>
              <a:t> are ice-cold reason; the Yahoos are fiery sensuality. In between these extremes is Gulliver.</a:t>
            </a:r>
          </a:p>
        </p:txBody>
      </p:sp>
    </p:spTree>
    <p:extLst>
      <p:ext uri="{BB962C8B-B14F-4D97-AF65-F5344CB8AC3E}">
        <p14:creationId xmlns:p14="http://schemas.microsoft.com/office/powerpoint/2010/main" val="343223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 Chapter 4</a:t>
            </a:r>
            <a:endParaRPr lang="en-US" dirty="0"/>
          </a:p>
        </p:txBody>
      </p:sp>
      <p:sp>
        <p:nvSpPr>
          <p:cNvPr id="3" name="Content Placeholder 2"/>
          <p:cNvSpPr>
            <a:spLocks noGrp="1"/>
          </p:cNvSpPr>
          <p:nvPr>
            <p:ph idx="1"/>
          </p:nvPr>
        </p:nvSpPr>
        <p:spPr/>
        <p:txBody>
          <a:bodyPr/>
          <a:lstStyle/>
          <a:p>
            <a:r>
              <a:rPr lang="en-US" dirty="0"/>
              <a:t>Swift balances the earlier discussion of clothing by discussing the </a:t>
            </a:r>
            <a:r>
              <a:rPr lang="en-US" dirty="0" err="1"/>
              <a:t>Houyhnhnm</a:t>
            </a:r>
            <a:r>
              <a:rPr lang="en-US" dirty="0"/>
              <a:t> vocabulary. He infers that power, law, government, and punishment (words that have no equivalent in the </a:t>
            </a:r>
            <a:r>
              <a:rPr lang="en-US" dirty="0" err="1"/>
              <a:t>Houyhnhnm</a:t>
            </a:r>
            <a:r>
              <a:rPr lang="en-US" dirty="0"/>
              <a:t> language) are all artificial. Like clothing, which conceals and restructures the appearance of the body, these institutions restructure a people. They are Swift's moral equivalent of the physical clothing that the European Yahoo wears.</a:t>
            </a:r>
          </a:p>
          <a:p>
            <a:r>
              <a:rPr lang="en-US" dirty="0"/>
              <a:t>Swift attacks the legal profession by quoting many legal terms. The </a:t>
            </a:r>
            <a:r>
              <a:rPr lang="en-US" dirty="0" err="1"/>
              <a:t>Houyhnhnms</a:t>
            </a:r>
            <a:r>
              <a:rPr lang="en-US" dirty="0"/>
              <a:t> have no such words; natural virtue requires no lawyers. Besides being a satiric end in itself, this fun with words prepares us for the discussion of European social institutions.</a:t>
            </a:r>
          </a:p>
          <a:p>
            <a:endParaRPr lang="en-US" dirty="0"/>
          </a:p>
        </p:txBody>
      </p:sp>
    </p:spTree>
    <p:extLst>
      <p:ext uri="{BB962C8B-B14F-4D97-AF65-F5344CB8AC3E}">
        <p14:creationId xmlns:p14="http://schemas.microsoft.com/office/powerpoint/2010/main" val="167339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 Chapter V</a:t>
            </a:r>
            <a:endParaRPr lang="en-US" dirty="0"/>
          </a:p>
        </p:txBody>
      </p:sp>
      <p:sp>
        <p:nvSpPr>
          <p:cNvPr id="3" name="Content Placeholder 2"/>
          <p:cNvSpPr>
            <a:spLocks noGrp="1"/>
          </p:cNvSpPr>
          <p:nvPr>
            <p:ph idx="1"/>
          </p:nvPr>
        </p:nvSpPr>
        <p:spPr/>
        <p:txBody>
          <a:bodyPr/>
          <a:lstStyle/>
          <a:p>
            <a:r>
              <a:rPr lang="en-US" dirty="0"/>
              <a:t>In this chapter, Swift uses the technique of paradox as fuel for his satire. He gives paradoxical explanations for secular war, contrasting actual motives with professed motives. Swift is saying that men use their reason to give themselves </a:t>
            </a:r>
            <a:r>
              <a:rPr lang="en-US" i="1" dirty="0"/>
              <a:t>excuses — </a:t>
            </a:r>
            <a:r>
              <a:rPr lang="en-US" dirty="0"/>
              <a:t>instead of </a:t>
            </a:r>
            <a:r>
              <a:rPr lang="en-US" i="1" dirty="0"/>
              <a:t>alternatives</a:t>
            </a:r>
            <a:r>
              <a:rPr lang="en-US" dirty="0"/>
              <a:t> — for</a:t>
            </a:r>
            <a:r>
              <a:rPr lang="en-US" i="1" dirty="0"/>
              <a:t> </a:t>
            </a:r>
            <a:r>
              <a:rPr lang="en-US" dirty="0"/>
              <a:t>wars. Although we are not physically dangerous, we use reason to increase our power to kill. Swift concludes that as our reason increases so, proportionately, do our vices. From the gunpowder illustration, Swift moves to a social illustration: law and lawyers. The details he gives emphasize lawyers' antipathy to right reason: They destroy reasonable conversation, fight knowledge, and use reason to exalt injustice.</a:t>
            </a:r>
          </a:p>
        </p:txBody>
      </p:sp>
    </p:spTree>
    <p:extLst>
      <p:ext uri="{BB962C8B-B14F-4D97-AF65-F5344CB8AC3E}">
        <p14:creationId xmlns:p14="http://schemas.microsoft.com/office/powerpoint/2010/main" val="2572829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 Chapter 6</a:t>
            </a:r>
            <a:endParaRPr lang="en-US" dirty="0"/>
          </a:p>
        </p:txBody>
      </p:sp>
      <p:sp>
        <p:nvSpPr>
          <p:cNvPr id="3" name="Content Placeholder 2"/>
          <p:cNvSpPr>
            <a:spLocks noGrp="1"/>
          </p:cNvSpPr>
          <p:nvPr>
            <p:ph idx="1"/>
          </p:nvPr>
        </p:nvSpPr>
        <p:spPr>
          <a:xfrm>
            <a:off x="457200" y="1219200"/>
            <a:ext cx="7620000" cy="5181600"/>
          </a:xfrm>
        </p:spPr>
        <p:txBody>
          <a:bodyPr>
            <a:normAutofit lnSpcReduction="10000"/>
          </a:bodyPr>
          <a:lstStyle/>
          <a:p>
            <a:r>
              <a:rPr lang="en-US" dirty="0"/>
              <a:t>This chapter is one of the most complex, but one of the most unified, in the book. Swift starts with money and luxury, linking these to health and morality. He then uses doctors to associate disease with politics. Doctors can kill their patients; and the poisons that medicine has discovered can sometimes be "useful" to politicians. Finally, he links disease and luxury to the entire nation by describing the genetic defects and venereal diseases of the nobility, who marry for political and commercial reasons</a:t>
            </a:r>
            <a:r>
              <a:rPr lang="en-US" dirty="0" smtClean="0"/>
              <a:t>.</a:t>
            </a:r>
          </a:p>
          <a:p>
            <a:r>
              <a:rPr lang="en-US" dirty="0"/>
              <a:t>Diet symbolizes these public vices which are pandered to by money. Great sums of money enable people to eat so-called gourmet foods in extravagant quantities. Such a diet is not necessary; indeed, it undermines health. Simple fare is far better. Yet expensive gourmet food is a status symbol. This artificially valued, unwholesome diet is thus paralleled with the naturally unwholesome fare of the Yahoos.</a:t>
            </a:r>
          </a:p>
        </p:txBody>
      </p:sp>
    </p:spTree>
    <p:extLst>
      <p:ext uri="{BB962C8B-B14F-4D97-AF65-F5344CB8AC3E}">
        <p14:creationId xmlns:p14="http://schemas.microsoft.com/office/powerpoint/2010/main" val="415545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 Chapter 7</a:t>
            </a:r>
            <a:endParaRPr lang="en-US" dirty="0"/>
          </a:p>
        </p:txBody>
      </p:sp>
      <p:sp>
        <p:nvSpPr>
          <p:cNvPr id="3" name="Content Placeholder 2"/>
          <p:cNvSpPr>
            <a:spLocks noGrp="1"/>
          </p:cNvSpPr>
          <p:nvPr>
            <p:ph idx="1"/>
          </p:nvPr>
        </p:nvSpPr>
        <p:spPr/>
        <p:txBody>
          <a:bodyPr/>
          <a:lstStyle/>
          <a:p>
            <a:r>
              <a:rPr lang="en-US" dirty="0"/>
              <a:t>Swift sets up a point-by-point comparison between the </a:t>
            </a:r>
            <a:r>
              <a:rPr lang="en-US" dirty="0" err="1"/>
              <a:t>Houyhnhnms</a:t>
            </a:r>
            <a:r>
              <a:rPr lang="en-US" dirty="0"/>
              <a:t>' Yahoos and the European Yahoos he described earlier. He makes the moral flaws of Europeans vivid, concrete, and personal in the Yahoos. Yahoos collect stones as Europeans collect money. Yahoos fight among themselves like Europeans; their motive, like the Europeans' motive, is greed. They even have tribal politicians. The Yahoos get drunk and "howl and grin, and chatter, and reel, and tumble, and then fall asleep in the dirt." They are subject to melancholy and the "spleen" — fashionable complaints of rich Englishmen. For all their faults, however, the </a:t>
            </a:r>
            <a:r>
              <a:rPr lang="en-US" dirty="0" err="1"/>
              <a:t>Houyhnhnms</a:t>
            </a:r>
            <a:r>
              <a:rPr lang="en-US" dirty="0"/>
              <a:t>' Yahoos are not as vicious as the European Yahoos. What flaws the Yahoos have by nature, the Europeans increase and intensify through a perversion of their reason.</a:t>
            </a:r>
          </a:p>
        </p:txBody>
      </p:sp>
    </p:spTree>
    <p:extLst>
      <p:ext uri="{BB962C8B-B14F-4D97-AF65-F5344CB8AC3E}">
        <p14:creationId xmlns:p14="http://schemas.microsoft.com/office/powerpoint/2010/main" val="4023096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 Chapter 8</a:t>
            </a:r>
            <a:endParaRPr lang="en-US" dirty="0"/>
          </a:p>
        </p:txBody>
      </p:sp>
      <p:sp>
        <p:nvSpPr>
          <p:cNvPr id="3" name="Content Placeholder 2"/>
          <p:cNvSpPr>
            <a:spLocks noGrp="1"/>
          </p:cNvSpPr>
          <p:nvPr>
            <p:ph idx="1"/>
          </p:nvPr>
        </p:nvSpPr>
        <p:spPr/>
        <p:txBody>
          <a:bodyPr/>
          <a:lstStyle/>
          <a:p>
            <a:r>
              <a:rPr lang="en-US" dirty="0" err="1"/>
              <a:t>Houyhnhnms</a:t>
            </a:r>
            <a:r>
              <a:rPr lang="en-US" dirty="0"/>
              <a:t> are a breed of moral animal, different from the Yahoos or Europeans. </a:t>
            </a:r>
            <a:r>
              <a:rPr lang="en-US" dirty="0" err="1" smtClean="0"/>
              <a:t>Houyhnhnm</a:t>
            </a:r>
            <a:r>
              <a:rPr lang="en-US" dirty="0" smtClean="0"/>
              <a:t> </a:t>
            </a:r>
            <a:r>
              <a:rPr lang="en-US" dirty="0"/>
              <a:t>society is a rational (and, metaphorically, a bloodless) utopia. It contains details taken from Plato, as well as from More; both men proposed such societies as methods of curing people's vices. Swift demonstrates, however, that these utopias are only suitable to fully rational and totally innocent creatures; they are only inhabitable by the type of creature who doesn't need the cure.</a:t>
            </a:r>
          </a:p>
          <a:p>
            <a:r>
              <a:rPr lang="en-US" dirty="0"/>
              <a:t>The rest of Book IV is spent exploring Gulliver's pride — the extraordinary and perverted pride that makes him aspire to be a horse.</a:t>
            </a:r>
          </a:p>
          <a:p>
            <a:endParaRPr lang="en-US" dirty="0"/>
          </a:p>
        </p:txBody>
      </p:sp>
    </p:spTree>
    <p:extLst>
      <p:ext uri="{BB962C8B-B14F-4D97-AF65-F5344CB8AC3E}">
        <p14:creationId xmlns:p14="http://schemas.microsoft.com/office/powerpoint/2010/main" val="3943437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20000" cy="838200"/>
          </a:xfrm>
        </p:spPr>
        <p:txBody>
          <a:bodyPr/>
          <a:lstStyle/>
          <a:p>
            <a:r>
              <a:rPr lang="en-US" dirty="0" smtClean="0"/>
              <a:t>Part IV Chapter 9</a:t>
            </a:r>
            <a:endParaRPr lang="en-US" dirty="0"/>
          </a:p>
        </p:txBody>
      </p:sp>
      <p:sp>
        <p:nvSpPr>
          <p:cNvPr id="3" name="Content Placeholder 2"/>
          <p:cNvSpPr>
            <a:spLocks noGrp="1"/>
          </p:cNvSpPr>
          <p:nvPr>
            <p:ph idx="1"/>
          </p:nvPr>
        </p:nvSpPr>
        <p:spPr>
          <a:xfrm>
            <a:off x="457200" y="990600"/>
            <a:ext cx="7620000" cy="5486400"/>
          </a:xfrm>
        </p:spPr>
        <p:txBody>
          <a:bodyPr>
            <a:normAutofit fontScale="85000" lnSpcReduction="20000"/>
          </a:bodyPr>
          <a:lstStyle/>
          <a:p>
            <a:r>
              <a:rPr lang="en-US" dirty="0"/>
              <a:t>Swift continues his thematic assault on humanity as represented by the Yahoos. The most obvious example relates to the general assembly's debate over the status of the Yahoos. The arguments for exterminating the Yahoos are compelling: The Yahoos are "the most filthy, noisome, and deformed animals which nature ever produced . . . " and they are "restive and </a:t>
            </a:r>
            <a:r>
              <a:rPr lang="en-US" dirty="0" err="1"/>
              <a:t>indocible</a:t>
            </a:r>
            <a:r>
              <a:rPr lang="en-US" dirty="0"/>
              <a:t>, mischievous and malicious." In terms of their evolution, the words used to describe the Yahoos are "degenerating by degrees." Not only this, but Gulliver tells the reader that the only reason that the Yahoos were eventually rounded up into herds was because the </a:t>
            </a:r>
            <a:r>
              <a:rPr lang="en-US" dirty="0" err="1"/>
              <a:t>Houyhnhnms</a:t>
            </a:r>
            <a:r>
              <a:rPr lang="en-US" dirty="0"/>
              <a:t> had "neglected to cultivate the breed of asses [donkeys and burros]" needed to do pulling and other basic labor tasks required in the </a:t>
            </a:r>
            <a:r>
              <a:rPr lang="en-US" dirty="0" err="1"/>
              <a:t>Houyhnhnm</a:t>
            </a:r>
            <a:r>
              <a:rPr lang="en-US" dirty="0"/>
              <a:t> society. In short, Yahoos are unnatural beasts and are hated by every other animal. Swift takes a slash at the philosophers of progress by suggesting that the Yahoos are simply a little further on the road to degeneration than are Europeans.</a:t>
            </a:r>
          </a:p>
          <a:p>
            <a:r>
              <a:rPr lang="en-US" dirty="0"/>
              <a:t>Gulliver cannot stand the Yahoos; he even suggests a method for exterminating them. Yet remember that, except for a semblance of reason and some clothing, he is very much like a Yahoo — indeed, he </a:t>
            </a:r>
            <a:r>
              <a:rPr lang="en-US" i="1" dirty="0"/>
              <a:t>is </a:t>
            </a:r>
            <a:r>
              <a:rPr lang="en-US" dirty="0"/>
              <a:t>a Yahoo. Why does he act this way? He has a fierce — and pathetic — pride, and this pride has given him disgust for his own species. He cannot bear to look at, and accept, the most squalid side of human nature. The alien, uncharitable, coldly rational horses seem far better creatures to try to emulate.</a:t>
            </a:r>
          </a:p>
          <a:p>
            <a:endParaRPr lang="en-US" dirty="0"/>
          </a:p>
        </p:txBody>
      </p:sp>
    </p:spTree>
    <p:extLst>
      <p:ext uri="{BB962C8B-B14F-4D97-AF65-F5344CB8AC3E}">
        <p14:creationId xmlns:p14="http://schemas.microsoft.com/office/powerpoint/2010/main" val="2594795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Chapter 1</a:t>
            </a:r>
            <a:endParaRPr lang="en-US" dirty="0"/>
          </a:p>
        </p:txBody>
      </p:sp>
      <p:sp>
        <p:nvSpPr>
          <p:cNvPr id="3" name="Content Placeholder 2"/>
          <p:cNvSpPr>
            <a:spLocks noGrp="1"/>
          </p:cNvSpPr>
          <p:nvPr>
            <p:ph idx="1"/>
          </p:nvPr>
        </p:nvSpPr>
        <p:spPr/>
        <p:txBody>
          <a:bodyPr>
            <a:normAutofit lnSpcReduction="10000"/>
          </a:bodyPr>
          <a:lstStyle/>
          <a:p>
            <a:r>
              <a:rPr lang="en-US" dirty="0" smtClean="0"/>
              <a:t>Gulliver means </a:t>
            </a:r>
            <a:r>
              <a:rPr lang="en-US" dirty="0"/>
              <a:t>"gullible." He believes what he is told. He is an honest man, and he expects others to be honest. This expectation makes for humor — and also for irony. We can be sure that what Gulliver tells us will be accurate. And we can also be fairly sure that Gulliver does not always understand the meaning of what he sees. The result is a series of astonishingly detailed, dead-pan scenes. For example, Gulliver </a:t>
            </a:r>
            <a:r>
              <a:rPr lang="en-US" i="1" dirty="0"/>
              <a:t>gradually </a:t>
            </a:r>
            <a:r>
              <a:rPr lang="en-US" dirty="0"/>
              <a:t>discovers, moving from one exact detail to another, that he is a prisoner of men six inches tall.</a:t>
            </a:r>
          </a:p>
          <a:p>
            <a:r>
              <a:rPr lang="en-US" dirty="0"/>
              <a:t>Concerning the political application of this chapter, note that Gulliver is confined in a building that was emptied because a notorious murder was committed there. The building probably represents Westminster Hall, where Charles I was tried and sentenced to death.</a:t>
            </a:r>
          </a:p>
          <a:p>
            <a:endParaRPr lang="en-US" dirty="0"/>
          </a:p>
        </p:txBody>
      </p:sp>
    </p:spTree>
    <p:extLst>
      <p:ext uri="{BB962C8B-B14F-4D97-AF65-F5344CB8AC3E}">
        <p14:creationId xmlns:p14="http://schemas.microsoft.com/office/powerpoint/2010/main" val="389768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 Chapter 10</a:t>
            </a:r>
            <a:endParaRPr lang="en-US" dirty="0"/>
          </a:p>
        </p:txBody>
      </p:sp>
      <p:sp>
        <p:nvSpPr>
          <p:cNvPr id="3" name="Content Placeholder 2"/>
          <p:cNvSpPr>
            <a:spLocks noGrp="1"/>
          </p:cNvSpPr>
          <p:nvPr>
            <p:ph idx="1"/>
          </p:nvPr>
        </p:nvSpPr>
        <p:spPr>
          <a:xfrm>
            <a:off x="457200" y="1219200"/>
            <a:ext cx="7620000" cy="5334000"/>
          </a:xfrm>
        </p:spPr>
        <p:txBody>
          <a:bodyPr>
            <a:normAutofit lnSpcReduction="10000"/>
          </a:bodyPr>
          <a:lstStyle/>
          <a:p>
            <a:r>
              <a:rPr lang="en-US" dirty="0"/>
              <a:t>He is near to madness — because of pride. Swift warns us of this danger by using the phrase "devoted to destruction" when Gulliver is sent away by the </a:t>
            </a:r>
            <a:r>
              <a:rPr lang="en-US" dirty="0" err="1"/>
              <a:t>Houyhnhnms</a:t>
            </a:r>
            <a:r>
              <a:rPr lang="en-US" dirty="0"/>
              <a:t>. The phrase is theological, describing those with an excess of pride, who reject charity and humility.</a:t>
            </a:r>
          </a:p>
          <a:p>
            <a:r>
              <a:rPr lang="en-US" dirty="0"/>
              <a:t>When Gulliver says, "When I thought of my family, my friends, my countrymen or [the] human race in general, I considered them as they really were, Yahoos in shape and disposition, only a little more civilized . . . ," he is, in essence, rejecting the society (including wife and family) that has produced him. He seeks admittance into "the perfection of nature," the society of the </a:t>
            </a:r>
            <a:r>
              <a:rPr lang="en-US" dirty="0" err="1"/>
              <a:t>Houyhnhnms</a:t>
            </a:r>
            <a:r>
              <a:rPr lang="en-US" dirty="0"/>
              <a:t>. Nevertheless, even though Gulliver recognizes several </a:t>
            </a:r>
            <a:r>
              <a:rPr lang="en-US" dirty="0" err="1"/>
              <a:t>Houyhnhnm</a:t>
            </a:r>
            <a:r>
              <a:rPr lang="en-US" dirty="0"/>
              <a:t> maxims, including, "</a:t>
            </a:r>
            <a:r>
              <a:rPr lang="en-US" i="1" dirty="0"/>
              <a:t>That nature is very easily satisfied</a:t>
            </a:r>
            <a:r>
              <a:rPr lang="en-US" dirty="0"/>
              <a:t>" and</a:t>
            </a:r>
            <a:r>
              <a:rPr lang="en-US" i="1" dirty="0"/>
              <a:t> </a:t>
            </a:r>
            <a:r>
              <a:rPr lang="en-US" dirty="0"/>
              <a:t>"</a:t>
            </a:r>
            <a:r>
              <a:rPr lang="en-US" i="1" dirty="0"/>
              <a:t>That necessity is the mother of invention</a:t>
            </a:r>
            <a:r>
              <a:rPr lang="en-US" dirty="0"/>
              <a:t>," he does not recognize a third, implied maxim (a maxim understood by </a:t>
            </a:r>
            <a:r>
              <a:rPr lang="en-US" dirty="0" err="1"/>
              <a:t>Houyhnhnms</a:t>
            </a:r>
            <a:r>
              <a:rPr lang="en-US" dirty="0"/>
              <a:t>, but not by Gulliver): "Once a Yahoo, always a Yahoo."</a:t>
            </a:r>
          </a:p>
          <a:p>
            <a:endParaRPr lang="en-US" dirty="0"/>
          </a:p>
        </p:txBody>
      </p:sp>
    </p:spTree>
    <p:extLst>
      <p:ext uri="{BB962C8B-B14F-4D97-AF65-F5344CB8AC3E}">
        <p14:creationId xmlns:p14="http://schemas.microsoft.com/office/powerpoint/2010/main" val="3009225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620000" cy="990600"/>
          </a:xfrm>
        </p:spPr>
        <p:txBody>
          <a:bodyPr/>
          <a:lstStyle/>
          <a:p>
            <a:r>
              <a:rPr lang="en-US" dirty="0" smtClean="0"/>
              <a:t>Part IV Chapter 11</a:t>
            </a:r>
            <a:endParaRPr lang="en-US" dirty="0"/>
          </a:p>
        </p:txBody>
      </p:sp>
      <p:sp>
        <p:nvSpPr>
          <p:cNvPr id="3" name="Content Placeholder 2"/>
          <p:cNvSpPr>
            <a:spLocks noGrp="1"/>
          </p:cNvSpPr>
          <p:nvPr>
            <p:ph idx="1"/>
          </p:nvPr>
        </p:nvSpPr>
        <p:spPr>
          <a:xfrm>
            <a:off x="457200" y="990600"/>
            <a:ext cx="7620000" cy="5638800"/>
          </a:xfrm>
        </p:spPr>
        <p:txBody>
          <a:bodyPr>
            <a:normAutofit fontScale="92500" lnSpcReduction="20000"/>
          </a:bodyPr>
          <a:lstStyle/>
          <a:p>
            <a:r>
              <a:rPr lang="en-US" dirty="0"/>
              <a:t>In Chapter 10, Swift has shown us Gulliver's fierce pride separating him from the Yahoos. He now shows this pride separating Gulliver from his own kind of (European) Yahoo. The savages who shoot arrows at Gulliver are, morally, somewhere between the depraved Yahoos and Pedro de Mendez. Mendez is a good and charitable man. He is not a rationalist stoic or a Deist filled with theories about the exalted dignity and natural benevolence of human nature. Yet Gulliver has lost his ability to evaluate; he treats Mendez as though the captain were merely a Yahoo. Mendez is a true Christian and shows the Christian virtue of charity. But blind to common sense, Gulliver cannot believe that a Yahoo can show virtue.</a:t>
            </a:r>
          </a:p>
          <a:p>
            <a:r>
              <a:rPr lang="en-US" dirty="0"/>
              <a:t>Swift has now concluded his illustration on humans' basic nature. Gulliver could not make himself a horse. He is not innocent or rational. He is, by nature, a Yahoo. But, as a European Yahoo, Gulliver should use his driblet of reason to improve himself; instead, he uses his reason to magnify his worst vice: his pride. Gulliver's pride has swelled out of all proportion; he has "reasoned" himself into rejecting his species and his nature: Gulliver is virtually a madman. His attitudes when he arrives in London make him a source of derision, for Gulliver seeks to change his basic nature by thinking; reason becomes the sole guide of his life.</a:t>
            </a:r>
          </a:p>
          <a:p>
            <a:endParaRPr lang="en-US" dirty="0"/>
          </a:p>
        </p:txBody>
      </p:sp>
    </p:spTree>
    <p:extLst>
      <p:ext uri="{BB962C8B-B14F-4D97-AF65-F5344CB8AC3E}">
        <p14:creationId xmlns:p14="http://schemas.microsoft.com/office/powerpoint/2010/main" val="1176475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 Chapter 12</a:t>
            </a:r>
            <a:endParaRPr lang="en-US" dirty="0"/>
          </a:p>
        </p:txBody>
      </p:sp>
      <p:sp>
        <p:nvSpPr>
          <p:cNvPr id="3" name="Content Placeholder 2"/>
          <p:cNvSpPr>
            <a:spLocks noGrp="1"/>
          </p:cNvSpPr>
          <p:nvPr>
            <p:ph idx="1"/>
          </p:nvPr>
        </p:nvSpPr>
        <p:spPr/>
        <p:txBody>
          <a:bodyPr/>
          <a:lstStyle/>
          <a:p>
            <a:r>
              <a:rPr lang="en-US" dirty="0"/>
              <a:t>In this final chapter, Swift returns to his normal, ironic joking. Gulliver swears that he tells the truth, slashing at lying authors of other voyage books. He denies that he uses political allusions; of course, however, Swift has attacked the Whigs almost continuously in the first three books. To make the joke even clearer to his literate audience, Swift has Gulliver quote </a:t>
            </a:r>
            <a:r>
              <a:rPr lang="en-US" dirty="0" err="1"/>
              <a:t>Sinon</a:t>
            </a:r>
            <a:r>
              <a:rPr lang="en-US" dirty="0"/>
              <a:t> (Virgil, </a:t>
            </a:r>
            <a:r>
              <a:rPr lang="en-US" i="1" dirty="0" err="1"/>
              <a:t>Aeneid</a:t>
            </a:r>
            <a:r>
              <a:rPr lang="en-US" dirty="0"/>
              <a:t>,</a:t>
            </a:r>
            <a:r>
              <a:rPr lang="en-US" i="1" dirty="0"/>
              <a:t> </a:t>
            </a:r>
            <a:r>
              <a:rPr lang="en-US" dirty="0"/>
              <a:t>II, 79-80). </a:t>
            </a:r>
            <a:r>
              <a:rPr lang="en-US" dirty="0" err="1"/>
              <a:t>Sinon</a:t>
            </a:r>
            <a:r>
              <a:rPr lang="en-US" dirty="0"/>
              <a:t> declares that he is telling the truth; in context, he is lying wholeheartedly.</a:t>
            </a:r>
          </a:p>
          <a:p>
            <a:r>
              <a:rPr lang="en-US" dirty="0"/>
              <a:t>In a last view of Gulliver's home life, we watch Gulliver still trying to become a horse. The scene is ridiculous, as if it is Gulliver's final warning against pride. The book ends on a note of deep irony; Gulliver is a prime example of the very pride he condemns.</a:t>
            </a:r>
          </a:p>
          <a:p>
            <a:endParaRPr lang="en-US" dirty="0"/>
          </a:p>
        </p:txBody>
      </p:sp>
    </p:spTree>
    <p:extLst>
      <p:ext uri="{BB962C8B-B14F-4D97-AF65-F5344CB8AC3E}">
        <p14:creationId xmlns:p14="http://schemas.microsoft.com/office/powerpoint/2010/main" val="1729059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
            <a:ext cx="7620000" cy="1143000"/>
          </a:xfrm>
        </p:spPr>
        <p:txBody>
          <a:bodyPr/>
          <a:lstStyle/>
          <a:p>
            <a:r>
              <a:rPr lang="en-US" dirty="0" smtClean="0"/>
              <a:t>Part I Chapter 2</a:t>
            </a:r>
            <a:endParaRPr lang="en-US" dirty="0"/>
          </a:p>
        </p:txBody>
      </p:sp>
      <p:sp>
        <p:nvSpPr>
          <p:cNvPr id="3" name="Content Placeholder 2"/>
          <p:cNvSpPr>
            <a:spLocks noGrp="1"/>
          </p:cNvSpPr>
          <p:nvPr>
            <p:ph idx="1"/>
          </p:nvPr>
        </p:nvSpPr>
        <p:spPr>
          <a:xfrm>
            <a:off x="457200" y="1219200"/>
            <a:ext cx="7620000" cy="5181600"/>
          </a:xfrm>
        </p:spPr>
        <p:txBody>
          <a:bodyPr>
            <a:normAutofit fontScale="92500"/>
          </a:bodyPr>
          <a:lstStyle/>
          <a:p>
            <a:r>
              <a:rPr lang="en-US" dirty="0"/>
              <a:t>Swift makes the Lilliputians seem ridiculous by having Gulliver compare them to dolls. The little doll-like men strut and posture like full-sized men. Yet we cannot take them seriously. They are too tiny to be considered as majestic as they think they are. But "we" are not Gulliver, and </a:t>
            </a:r>
            <a:r>
              <a:rPr lang="en-US" i="1" dirty="0"/>
              <a:t>he </a:t>
            </a:r>
            <a:r>
              <a:rPr lang="en-US" dirty="0"/>
              <a:t>takes them seriously, especially the Emperor</a:t>
            </a:r>
            <a:r>
              <a:rPr lang="en-US" dirty="0" smtClean="0"/>
              <a:t>.</a:t>
            </a:r>
          </a:p>
          <a:p>
            <a:r>
              <a:rPr lang="en-US" dirty="0"/>
              <a:t>The Emperor's face clearly resembles the face of George I, yet Gulliver describes the assortment of features as handsome; George I was notoriously gross and ugly. </a:t>
            </a:r>
            <a:endParaRPr lang="en-US" dirty="0" smtClean="0"/>
          </a:p>
          <a:p>
            <a:r>
              <a:rPr lang="en-US" dirty="0"/>
              <a:t>Normal, common, everyday possessions become unrecognizable when we see them out of proportion. To the Lilliputians, Gulliver's comb becomes a palisade. Swift is satirizing here the evidence presented against Harley and Bolingbroke in 1715. Certain Whig commissioners did their best to twist letters and books of the accused into treasonable meanings. Swift did not approve and described graphically the sinister distortions that party passion can cause in a person's mind.</a:t>
            </a:r>
          </a:p>
        </p:txBody>
      </p:sp>
    </p:spTree>
    <p:extLst>
      <p:ext uri="{BB962C8B-B14F-4D97-AF65-F5344CB8AC3E}">
        <p14:creationId xmlns:p14="http://schemas.microsoft.com/office/powerpoint/2010/main" val="2648552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Chapter 3a</a:t>
            </a:r>
            <a:endParaRPr lang="en-US" dirty="0"/>
          </a:p>
        </p:txBody>
      </p:sp>
      <p:sp>
        <p:nvSpPr>
          <p:cNvPr id="3" name="Content Placeholder 2"/>
          <p:cNvSpPr>
            <a:spLocks noGrp="1"/>
          </p:cNvSpPr>
          <p:nvPr>
            <p:ph idx="1"/>
          </p:nvPr>
        </p:nvSpPr>
        <p:spPr/>
        <p:txBody>
          <a:bodyPr/>
          <a:lstStyle/>
          <a:p>
            <a:r>
              <a:rPr lang="en-US" dirty="0"/>
              <a:t>The jumping and crawling games that Gulliver describes sound innocent, like games children might play. Politically, however, their significance is far from innocent. The crawlers and jumpers perform for the amusement of the monarch and are rewarded with blue, red, or green threads. These threads represent the various orders of the Garter, the Bath, and the Thistle. George I used these orders as cheap ways of buying political support from social climbers. Politicians, Swift is saying, are always ready to debase themselves by performing humiliating games, hoping for colored ribbons, money, or titles.</a:t>
            </a:r>
          </a:p>
        </p:txBody>
      </p:sp>
    </p:spTree>
    <p:extLst>
      <p:ext uri="{BB962C8B-B14F-4D97-AF65-F5344CB8AC3E}">
        <p14:creationId xmlns:p14="http://schemas.microsoft.com/office/powerpoint/2010/main" val="380130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Chapter 3b</a:t>
            </a:r>
            <a:endParaRPr lang="en-US" dirty="0"/>
          </a:p>
        </p:txBody>
      </p:sp>
      <p:sp>
        <p:nvSpPr>
          <p:cNvPr id="3" name="Content Placeholder 2"/>
          <p:cNvSpPr>
            <a:spLocks noGrp="1"/>
          </p:cNvSpPr>
          <p:nvPr>
            <p:ph idx="1"/>
          </p:nvPr>
        </p:nvSpPr>
        <p:spPr/>
        <p:txBody>
          <a:bodyPr>
            <a:normAutofit lnSpcReduction="10000"/>
          </a:bodyPr>
          <a:lstStyle/>
          <a:p>
            <a:r>
              <a:rPr lang="en-US" dirty="0"/>
              <a:t>Swift's model for </a:t>
            </a:r>
            <a:r>
              <a:rPr lang="en-US" dirty="0" err="1"/>
              <a:t>Flimnap</a:t>
            </a:r>
            <a:r>
              <a:rPr lang="en-US" dirty="0"/>
              <a:t>, the most dexterous of the rope dancers, was Robert Walpole, the leader of the Whigs. Walpole was England's first prime minister in the modern sense and an extremely wily politician. He resigned in 1717 but was restored to office four years later through the influence of the Duchess of Kendal. The Duchess was his mistress and, figuratively, is the cushion on which </a:t>
            </a:r>
            <a:r>
              <a:rPr lang="en-US" dirty="0" err="1"/>
              <a:t>Flimnap</a:t>
            </a:r>
            <a:r>
              <a:rPr lang="en-US" dirty="0"/>
              <a:t> breaks his fall. Walpole was not a pro-war Whig, but he did use war sentiment to retain power; privately, he believed that England prospered better under peace than war. Accordingly, Swift characterizes </a:t>
            </a:r>
            <a:r>
              <a:rPr lang="en-US" dirty="0" err="1"/>
              <a:t>Flimnap's</a:t>
            </a:r>
            <a:r>
              <a:rPr lang="en-US" dirty="0"/>
              <a:t> specialty as somersaults in mid-air. It is thought that </a:t>
            </a:r>
            <a:r>
              <a:rPr lang="en-US" dirty="0" err="1"/>
              <a:t>Reldresal</a:t>
            </a:r>
            <a:r>
              <a:rPr lang="en-US" dirty="0"/>
              <a:t>, the second most dexterous of the rope dancers, probably represents either Viscount Townshend or Lord Carteret. Both were political allies of Walpole.</a:t>
            </a:r>
          </a:p>
        </p:txBody>
      </p:sp>
    </p:spTree>
    <p:extLst>
      <p:ext uri="{BB962C8B-B14F-4D97-AF65-F5344CB8AC3E}">
        <p14:creationId xmlns:p14="http://schemas.microsoft.com/office/powerpoint/2010/main" val="513791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620000" cy="1143000"/>
          </a:xfrm>
        </p:spPr>
        <p:txBody>
          <a:bodyPr/>
          <a:lstStyle/>
          <a:p>
            <a:r>
              <a:rPr lang="en-US" dirty="0" smtClean="0"/>
              <a:t>Part I Chapter 3c</a:t>
            </a:r>
            <a:endParaRPr lang="en-US" dirty="0"/>
          </a:p>
        </p:txBody>
      </p:sp>
      <p:sp>
        <p:nvSpPr>
          <p:cNvPr id="3" name="Content Placeholder 2"/>
          <p:cNvSpPr>
            <a:spLocks noGrp="1"/>
          </p:cNvSpPr>
          <p:nvPr>
            <p:ph idx="1"/>
          </p:nvPr>
        </p:nvSpPr>
        <p:spPr>
          <a:xfrm>
            <a:off x="457200" y="1066800"/>
            <a:ext cx="7620000" cy="5334000"/>
          </a:xfrm>
        </p:spPr>
        <p:txBody>
          <a:bodyPr>
            <a:normAutofit fontScale="92500" lnSpcReduction="10000"/>
          </a:bodyPr>
          <a:lstStyle/>
          <a:p>
            <a:r>
              <a:rPr lang="en-US" dirty="0"/>
              <a:t>The articles that Gulliver signs relate the political life of Lilliput to the political life of England. The first four articles seem to parallel the ancient position of the king of England. At one time, the king could not leave the country or enter London without permission. In addition, his writ was effective only on his royal domains and on the royal highways. It is possible that Swift is contrasting Gulliver, who is decent, with modern kings to suggest a contrast between antique virtue and modern degeneration.</a:t>
            </a:r>
          </a:p>
          <a:p>
            <a:r>
              <a:rPr lang="en-US" dirty="0"/>
              <a:t>The absurd and complicated method by which Gulliver must swear to the articles exemplifies another aspect of Whig politics: petty, red-tape harassing. The Whigs attacked the Tory's Treaty of Utrecht, maintaining that the peace treaty was invalid because the royal warranty was not properly countersigned. At the Lilliputian court, it is difficult for Gulliver to hold his right foot in his left hand and place the middle finger of his right hand on top of his head with the right thumb on the tip of his ear. Yet that is how he must "countersign" his agreement. If the thumb is not squarely on the ear, the sworn loyalty will be technically in question.</a:t>
            </a:r>
          </a:p>
          <a:p>
            <a:endParaRPr lang="en-US" dirty="0"/>
          </a:p>
        </p:txBody>
      </p:sp>
    </p:spTree>
    <p:extLst>
      <p:ext uri="{BB962C8B-B14F-4D97-AF65-F5344CB8AC3E}">
        <p14:creationId xmlns:p14="http://schemas.microsoft.com/office/powerpoint/2010/main" val="3796126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894"/>
            <a:ext cx="7620000" cy="1143000"/>
          </a:xfrm>
        </p:spPr>
        <p:txBody>
          <a:bodyPr/>
          <a:lstStyle/>
          <a:p>
            <a:r>
              <a:rPr lang="en-US" dirty="0" smtClean="0"/>
              <a:t>Part I Chapter 4</a:t>
            </a:r>
            <a:endParaRPr lang="en-US" dirty="0"/>
          </a:p>
        </p:txBody>
      </p:sp>
      <p:sp>
        <p:nvSpPr>
          <p:cNvPr id="3" name="Content Placeholder 2"/>
          <p:cNvSpPr>
            <a:spLocks noGrp="1"/>
          </p:cNvSpPr>
          <p:nvPr>
            <p:ph idx="1"/>
          </p:nvPr>
        </p:nvSpPr>
        <p:spPr>
          <a:xfrm>
            <a:off x="457200" y="838200"/>
            <a:ext cx="7620000" cy="6019800"/>
          </a:xfrm>
        </p:spPr>
        <p:txBody>
          <a:bodyPr>
            <a:normAutofit fontScale="77500" lnSpcReduction="20000"/>
          </a:bodyPr>
          <a:lstStyle/>
          <a:p>
            <a:r>
              <a:rPr lang="en-US" dirty="0"/>
              <a:t>Swift </a:t>
            </a:r>
            <a:r>
              <a:rPr lang="en-US" dirty="0" smtClean="0"/>
              <a:t>uses </a:t>
            </a:r>
            <a:r>
              <a:rPr lang="en-US" dirty="0"/>
              <a:t>Gulliver's matter-of-fact tone to ridicule the religious war. Politically, </a:t>
            </a:r>
            <a:r>
              <a:rPr lang="en-US" dirty="0" err="1"/>
              <a:t>Blefuscu</a:t>
            </a:r>
            <a:r>
              <a:rPr lang="en-US" dirty="0"/>
              <a:t> stands for France and Lilliput for England. The war between the two over the religious question of egg-breaking symbolizes the long series of wars between Catholic France and Protestant England. The egg-breaking itself may refer to a quarrel over the nature of the sacrament, and it is also possible that it refers to the differences in communion of the Catholic and Anglican churches. The Anglicans receive communion by bread and wine; the Roman Catholics receive only bread. The French and English, of course, also fought over land and loot, but Swift is using the symbolic differences between churches to emphasize the absurdity of any religious war</a:t>
            </a:r>
            <a:r>
              <a:rPr lang="en-US" dirty="0" smtClean="0"/>
              <a:t>.</a:t>
            </a:r>
          </a:p>
          <a:p>
            <a:r>
              <a:rPr lang="en-US" dirty="0"/>
              <a:t>The reference to the grandfather of the present emperor, who cut his finger breaking an egg, is to Henry VIII. Henry broke with Rome over the question of papal authority and also over the matter of Anne Boleyn. The Big </a:t>
            </a:r>
            <a:r>
              <a:rPr lang="en-US" dirty="0" err="1"/>
              <a:t>Endians</a:t>
            </a:r>
            <a:r>
              <a:rPr lang="en-US" dirty="0"/>
              <a:t> are, therefore, Catholic, and the Little </a:t>
            </a:r>
            <a:r>
              <a:rPr lang="en-US" dirty="0" err="1"/>
              <a:t>Endians</a:t>
            </a:r>
            <a:r>
              <a:rPr lang="en-US" dirty="0"/>
              <a:t> are Protestant. The emperor who lost his life is Charles I. Charles supported Archbishop Laud and was accused of Roman Catholic sympathies. The emperor who lost his crown is James II, who tried to restore some of the rights of the Roman church. He also attempted to institute a standing army with Roman Catholic officers. Consequently, he was driven out of England in 1688</a:t>
            </a:r>
            <a:r>
              <a:rPr lang="en-US" dirty="0" smtClean="0"/>
              <a:t>.</a:t>
            </a:r>
          </a:p>
          <a:p>
            <a:r>
              <a:rPr lang="en-US" dirty="0"/>
              <a:t>Swift also relates the folly of the religious war between Lilliput and </a:t>
            </a:r>
            <a:r>
              <a:rPr lang="en-US" dirty="0" err="1"/>
              <a:t>Blefuscu</a:t>
            </a:r>
            <a:r>
              <a:rPr lang="en-US" dirty="0"/>
              <a:t> to immediate European politics. The two Lilliputian parties stand for English political parties. The High Heels represent Tories; the Low Heels, Whigs. The king was sympathetic to the Whigs. He used them to support Hanover against France and appointed them to official positions to strengthen his position against the House of Lords. Thus, as the Lilliputian emperor, he wears low heels. The Prince of Wales, later George II, surrounded himself with members of both parties who were out of favor. As a Lilliputian, he wears one high and one low heel and wobbles when he walks.</a:t>
            </a:r>
          </a:p>
        </p:txBody>
      </p:sp>
    </p:spTree>
    <p:extLst>
      <p:ext uri="{BB962C8B-B14F-4D97-AF65-F5344CB8AC3E}">
        <p14:creationId xmlns:p14="http://schemas.microsoft.com/office/powerpoint/2010/main" val="945586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Chapter 5</a:t>
            </a:r>
            <a:endParaRPr lang="en-US" dirty="0"/>
          </a:p>
        </p:txBody>
      </p:sp>
      <p:sp>
        <p:nvSpPr>
          <p:cNvPr id="3" name="Content Placeholder 2"/>
          <p:cNvSpPr>
            <a:spLocks noGrp="1"/>
          </p:cNvSpPr>
          <p:nvPr>
            <p:ph idx="1"/>
          </p:nvPr>
        </p:nvSpPr>
        <p:spPr>
          <a:xfrm>
            <a:off x="457200" y="1219200"/>
            <a:ext cx="7620000" cy="5486400"/>
          </a:xfrm>
        </p:spPr>
        <p:txBody>
          <a:bodyPr>
            <a:normAutofit fontScale="92500" lnSpcReduction="10000"/>
          </a:bodyPr>
          <a:lstStyle/>
          <a:p>
            <a:r>
              <a:rPr lang="en-US" dirty="0" smtClean="0"/>
              <a:t>Swift </a:t>
            </a:r>
            <a:r>
              <a:rPr lang="en-US" dirty="0"/>
              <a:t>satirizes the War of the Spanish Succession: The Whigs had conducted a war against the Roman Catholic leaders of France and Spain. Although it had its religious over-tones, the war also involved trading rights with the colonies in America. The Tories, led by Harley and Bolingbroke, were willing to make a reasonable peace with France, and when they came to power, they immediately began to negotiate with the French. The result was the peace treaty signed at Utrecht in 1713. Their naval policy, they said, destroyed the Spanish fleet. The Whigs were unsatisfied. They maintained that it was Marlborough's infantry campaigns on the continent that had brought peace. Moreover, after the peace treaty was signed, the Whigs accused the Tories of treason because of a failure to get colonies and ports from France and Spain.</a:t>
            </a:r>
          </a:p>
          <a:p>
            <a:r>
              <a:rPr lang="en-US" dirty="0"/>
              <a:t>The fire-fighting episode may (or may not) refer to Swift's </a:t>
            </a:r>
            <a:r>
              <a:rPr lang="en-US" i="1" dirty="0"/>
              <a:t>Tale of a Tub</a:t>
            </a:r>
            <a:r>
              <a:rPr lang="en-US" dirty="0"/>
              <a:t>,</a:t>
            </a:r>
            <a:r>
              <a:rPr lang="en-US" i="1" dirty="0"/>
              <a:t> </a:t>
            </a:r>
            <a:r>
              <a:rPr lang="en-US" dirty="0"/>
              <a:t>which he wrote to defend the Church of England against its Puritan and Roman Catholic enemies. The book is satirical, often coarse, and Queen Anne was reportedly offended by Swift's coarseness. Because of this, she resisted his friends' suggestions that he be made a dean or bishop in England.</a:t>
            </a:r>
          </a:p>
          <a:p>
            <a:endParaRPr lang="en-US" dirty="0"/>
          </a:p>
        </p:txBody>
      </p:sp>
    </p:spTree>
    <p:extLst>
      <p:ext uri="{BB962C8B-B14F-4D97-AF65-F5344CB8AC3E}">
        <p14:creationId xmlns:p14="http://schemas.microsoft.com/office/powerpoint/2010/main" val="292052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Chapter 6</a:t>
            </a:r>
            <a:endParaRPr lang="en-US" dirty="0"/>
          </a:p>
        </p:txBody>
      </p:sp>
      <p:sp>
        <p:nvSpPr>
          <p:cNvPr id="3" name="Content Placeholder 2"/>
          <p:cNvSpPr>
            <a:spLocks noGrp="1"/>
          </p:cNvSpPr>
          <p:nvPr>
            <p:ph idx="1"/>
          </p:nvPr>
        </p:nvSpPr>
        <p:spPr>
          <a:xfrm>
            <a:off x="457200" y="1295400"/>
            <a:ext cx="7620000" cy="5410200"/>
          </a:xfrm>
        </p:spPr>
        <p:txBody>
          <a:bodyPr>
            <a:normAutofit fontScale="92500"/>
          </a:bodyPr>
          <a:lstStyle/>
          <a:p>
            <a:r>
              <a:rPr lang="en-US" dirty="0"/>
              <a:t>Swift uses Gulliver's report of the Lilliputian laws and customs to illustrate a semi-Utopian society. He drew from such political theorists as Plato, in the </a:t>
            </a:r>
            <a:r>
              <a:rPr lang="en-US" i="1" dirty="0"/>
              <a:t>Republic</a:t>
            </a:r>
            <a:r>
              <a:rPr lang="en-US" dirty="0"/>
              <a:t>,</a:t>
            </a:r>
            <a:r>
              <a:rPr lang="en-US" i="1" dirty="0"/>
              <a:t> </a:t>
            </a:r>
            <a:r>
              <a:rPr lang="en-US" dirty="0"/>
              <a:t>and from More, in his </a:t>
            </a:r>
            <a:r>
              <a:rPr lang="en-US" i="1" dirty="0"/>
              <a:t>Utopia</a:t>
            </a:r>
            <a:r>
              <a:rPr lang="en-US" dirty="0"/>
              <a:t>,</a:t>
            </a:r>
            <a:r>
              <a:rPr lang="en-US" i="1" dirty="0"/>
              <a:t> </a:t>
            </a:r>
            <a:r>
              <a:rPr lang="en-US" dirty="0"/>
              <a:t>and he also used many of the suggestions of the political reformers and pamphleteers of his own day. His proposals were aimed at creating and enforcing moral virtue in the citizens.</a:t>
            </a:r>
          </a:p>
          <a:p>
            <a:r>
              <a:rPr lang="en-US" dirty="0" err="1"/>
              <a:t>Flimnap's</a:t>
            </a:r>
            <a:r>
              <a:rPr lang="en-US" dirty="0"/>
              <a:t> charges against Gulliver parallel those made against Bishop </a:t>
            </a:r>
            <a:r>
              <a:rPr lang="en-US" dirty="0" err="1"/>
              <a:t>Atterbury</a:t>
            </a:r>
            <a:r>
              <a:rPr lang="en-US" dirty="0"/>
              <a:t>, a </a:t>
            </a:r>
            <a:r>
              <a:rPr lang="en-US" dirty="0" err="1"/>
              <a:t>Jacobite</a:t>
            </a:r>
            <a:r>
              <a:rPr lang="en-US" dirty="0"/>
              <a:t>, who was tried for treason in 1723. It is thought that the suspicions concerning Gulliver and </a:t>
            </a:r>
            <a:r>
              <a:rPr lang="en-US" dirty="0" err="1"/>
              <a:t>Flimnap's</a:t>
            </a:r>
            <a:r>
              <a:rPr lang="en-US" dirty="0"/>
              <a:t> wife refer to Walpole. Rumors about Walpole's first wife, Catherine Shorter, had accused her of misconduct, but Walpole displayed no concern. </a:t>
            </a:r>
            <a:r>
              <a:rPr lang="en-US" dirty="0" err="1"/>
              <a:t>Flimnap</a:t>
            </a:r>
            <a:r>
              <a:rPr lang="en-US" dirty="0"/>
              <a:t> is dishonored by his jealousy and Walpole by his complacency. If critics are correct about this parallel, Swift is unfair; he damns Walpole if he does, or if he doesn't, object. Also, of course, Swift is pointing out the absurdity of rash accusations made by politicians. Here, Gulliver is so much larger than the lady that she could not possibly have been unfaithful</a:t>
            </a:r>
            <a:r>
              <a:rPr lang="en-US" dirty="0" smtClean="0"/>
              <a:t>.</a:t>
            </a:r>
            <a:endParaRPr lang="en-US" dirty="0"/>
          </a:p>
        </p:txBody>
      </p:sp>
    </p:spTree>
    <p:extLst>
      <p:ext uri="{BB962C8B-B14F-4D97-AF65-F5344CB8AC3E}">
        <p14:creationId xmlns:p14="http://schemas.microsoft.com/office/powerpoint/2010/main" val="3396015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1376</TotalTime>
  <Words>4056</Words>
  <Application>Microsoft Office PowerPoint</Application>
  <PresentationFormat>On-screen Show (4:3)</PresentationFormat>
  <Paragraphs>65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Cambria</vt:lpstr>
      <vt:lpstr>Adjacency</vt:lpstr>
      <vt:lpstr>Gulliver’s Travels</vt:lpstr>
      <vt:lpstr>Part I Chapter 1</vt:lpstr>
      <vt:lpstr>Part I Chapter 2</vt:lpstr>
      <vt:lpstr>Part I Chapter 3a</vt:lpstr>
      <vt:lpstr>Part I Chapter 3b</vt:lpstr>
      <vt:lpstr>Part I Chapter 3c</vt:lpstr>
      <vt:lpstr>Part I Chapter 4</vt:lpstr>
      <vt:lpstr>Part I Chapter 5</vt:lpstr>
      <vt:lpstr>Part I Chapter 6</vt:lpstr>
      <vt:lpstr>Part I Chapter 7</vt:lpstr>
      <vt:lpstr>Part I Chapter 8</vt:lpstr>
      <vt:lpstr>Part IV Chapter 1-2</vt:lpstr>
      <vt:lpstr>Part IV Chapter 3</vt:lpstr>
      <vt:lpstr>Part IV Chapter 4</vt:lpstr>
      <vt:lpstr>Part IV Chapter V</vt:lpstr>
      <vt:lpstr>Part IV Chapter 6</vt:lpstr>
      <vt:lpstr>Part IV Chapter 7</vt:lpstr>
      <vt:lpstr>Part IV Chapter 8</vt:lpstr>
      <vt:lpstr>Part IV Chapter 9</vt:lpstr>
      <vt:lpstr>Part IV Chapter 10</vt:lpstr>
      <vt:lpstr>Part IV Chapter 11</vt:lpstr>
      <vt:lpstr>Part IV Chapter 12</vt:lpstr>
    </vt:vector>
  </TitlesOfParts>
  <Company>KPBSD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Gulliver’s Travels</dc:title>
  <dc:creator>Joanna Schneider</dc:creator>
  <cp:lastModifiedBy>Joanna Schneider</cp:lastModifiedBy>
  <cp:revision>5</cp:revision>
  <dcterms:created xsi:type="dcterms:W3CDTF">2013-11-19T17:28:15Z</dcterms:created>
  <dcterms:modified xsi:type="dcterms:W3CDTF">2014-11-04T03:40:19Z</dcterms:modified>
</cp:coreProperties>
</file>