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72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Hw2dIMnMo" TargetMode="External"/><Relationship Id="rId2" Type="http://schemas.openxmlformats.org/officeDocument/2006/relationships/hyperlink" Target="https://www.youtube.com/watch?v=662KGcqjT5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QwKQJ-I8dV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xQrmLUWFrE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yiq6Y8lTpe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Upworthy/videos/1066625753378282/" TargetMode="External"/><Relationship Id="rId5" Type="http://schemas.openxmlformats.org/officeDocument/2006/relationships/hyperlink" Target="https://www.youtube.com/watch?v=EXu6lQqhieA" TargetMode="Externa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aptain+von+trapp+how+clumsy+of+me+I+meant+to+accuse+you&amp;source=images&amp;cd=&amp;cad=rja&amp;uact=8&amp;ved=0CAcQjRw&amp;url=http://dreamyindulgences.blogspot.com/2009/04/few-of-my-favourite-things.html&amp;ei=DBKvVNyiKITUoATA1YKgBg&amp;bvm=bv.83339334,d.cGU&amp;psig=AFQjCNHCArKsWBh_iW_sS9Q7d54R4Tiw2g&amp;ust=1420845962369125" TargetMode="External"/><Relationship Id="rId2" Type="http://schemas.openxmlformats.org/officeDocument/2006/relationships/hyperlink" Target="http://en.wikipedia.org/wiki/Anschlu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2xlQaimsG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3iaaCIhr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com/video-clips/m9o287/the-colbert-report-fast-food-workers-strike---mary-kay-henr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mincorrigible.wordpress.com/2013/07/27/fox-news-reveals-its-hypocrisy-over-the-us-constitu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47wzzk/videos/10153501184904992/?fref=nf" TargetMode="External"/><Relationship Id="rId2" Type="http://schemas.openxmlformats.org/officeDocument/2006/relationships/hyperlink" Target="https://www.youtube.com/watch?v=MjklYOmCo3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media-english.com/videos/esl/henry-viii-song-horrible-histories-176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_GeByz5dR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Z0oxo1x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vZLKrNKss" TargetMode="External"/><Relationship Id="rId2" Type="http://schemas.openxmlformats.org/officeDocument/2006/relationships/hyperlink" Target="https://www.youtube.com/watch?v=HUmX6CiMo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X4Ik-cyp-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ZFO-HO01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kademikPerspektif/videos/1015163137095923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vVHddQSIUm4" TargetMode="External"/><Relationship Id="rId1" Type="http://schemas.openxmlformats.org/officeDocument/2006/relationships/video" Target="https://www.youtube.com/embed/-41fbDYZyLo" TargetMode="Externa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lj3iNxZ8Dww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satire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you never knew </a:t>
            </a:r>
          </a:p>
          <a:p>
            <a:r>
              <a:rPr lang="en-US" dirty="0" smtClean="0"/>
              <a:t>you ever wanted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jokes end with a surprise twist.</a:t>
            </a:r>
          </a:p>
          <a:p>
            <a:r>
              <a:rPr lang="en-US" dirty="0" smtClean="0"/>
              <a:t>Examples….</a:t>
            </a:r>
          </a:p>
          <a:p>
            <a:pPr lvl="1"/>
            <a:r>
              <a:rPr lang="en-US" dirty="0" smtClean="0"/>
              <a:t>A Baptist who moved into a Catholic neighborhood</a:t>
            </a:r>
          </a:p>
          <a:p>
            <a:pPr lvl="1"/>
            <a:r>
              <a:rPr lang="en-US" dirty="0" smtClean="0"/>
              <a:t>2 big game hunters after grizzlies in Yellowstone Park</a:t>
            </a:r>
          </a:p>
          <a:p>
            <a:pPr lvl="1"/>
            <a:r>
              <a:rPr lang="en-US" dirty="0" smtClean="0"/>
              <a:t>Knock </a:t>
            </a:r>
            <a:r>
              <a:rPr lang="en-US" dirty="0" err="1" smtClean="0"/>
              <a:t>knock</a:t>
            </a:r>
            <a:r>
              <a:rPr lang="en-US" dirty="0" smtClean="0"/>
              <a:t>!  Who’s there?  </a:t>
            </a:r>
            <a:r>
              <a:rPr lang="en-US" dirty="0" err="1" smtClean="0"/>
              <a:t>Ya</a:t>
            </a:r>
            <a:r>
              <a:rPr lang="en-US" dirty="0" smtClean="0"/>
              <a:t>.  </a:t>
            </a:r>
            <a:r>
              <a:rPr lang="en-US" dirty="0" err="1" smtClean="0"/>
              <a:t>Ya</a:t>
            </a:r>
            <a:r>
              <a:rPr lang="en-US" dirty="0" smtClean="0"/>
              <a:t> Who?  </a:t>
            </a:r>
            <a:r>
              <a:rPr lang="en-US" dirty="0" smtClean="0"/>
              <a:t>Yahoo.com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 smtClean="0">
                <a:hlinkClick r:id="rId2"/>
              </a:rPr>
              <a:t>Mannequin Head…or Not? </a:t>
            </a:r>
            <a:endParaRPr lang="en-US" dirty="0" smtClean="0"/>
          </a:p>
          <a:p>
            <a:pPr marL="128016" lvl="1" indent="0">
              <a:buNone/>
            </a:pPr>
            <a:endParaRPr lang="en-US" dirty="0" smtClean="0"/>
          </a:p>
          <a:p>
            <a:pPr marL="128016" lvl="1" indent="0">
              <a:buNone/>
            </a:pPr>
            <a:r>
              <a:rPr lang="en-US" dirty="0" smtClean="0">
                <a:hlinkClick r:id="rId3"/>
              </a:rPr>
              <a:t>A Bathroom or a Business Meeting?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The Sound of Music:</a:t>
            </a:r>
          </a:p>
          <a:p>
            <a:r>
              <a:rPr lang="en-US" b="1" dirty="0"/>
              <a:t>Elsa</a:t>
            </a:r>
            <a:r>
              <a:rPr lang="en-US" dirty="0"/>
              <a:t>: My dear, is there anything you can't do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Maria</a:t>
            </a:r>
            <a:r>
              <a:rPr lang="en-US" dirty="0"/>
              <a:t>: Well, I'm not sure I'll make a very good nun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Elsa</a:t>
            </a:r>
            <a:r>
              <a:rPr lang="en-US" dirty="0"/>
              <a:t>: Oh, if you have any problems, I'd </a:t>
            </a:r>
            <a:r>
              <a:rPr lang="en-US" dirty="0" smtClean="0"/>
              <a:t>be </a:t>
            </a:r>
            <a:r>
              <a:rPr lang="en-US" dirty="0"/>
              <a:t>happy to help you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Oh, </a:t>
            </a:r>
            <a:r>
              <a:rPr lang="en-US" dirty="0" smtClean="0">
                <a:hlinkClick r:id="rId2"/>
              </a:rPr>
              <a:t>the Irony!!</a:t>
            </a:r>
            <a:r>
              <a:rPr lang="en-US" dirty="0">
                <a:hlinkClick r:id="rId2"/>
              </a:rPr>
              <a:t>!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50" y="1481069"/>
            <a:ext cx="3159923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as clear as mud.</a:t>
            </a:r>
          </a:p>
          <a:p>
            <a:endParaRPr lang="en-US" dirty="0" smtClean="0"/>
          </a:p>
          <a:p>
            <a:r>
              <a:rPr lang="en-US" dirty="0" smtClean="0"/>
              <a:t>I’m as relaxed as a coiled rattlesnake.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r="6082" b="18910"/>
          <a:stretch/>
        </p:blipFill>
        <p:spPr>
          <a:xfrm>
            <a:off x="7554097" y="284592"/>
            <a:ext cx="3535304" cy="3094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1" y="3680132"/>
            <a:ext cx="4330915" cy="32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irony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9" y="1801745"/>
            <a:ext cx="3501276" cy="4674384"/>
          </a:xfrm>
        </p:spPr>
      </p:pic>
      <p:sp>
        <p:nvSpPr>
          <p:cNvPr id="3" name="TextBox 2"/>
          <p:cNvSpPr txBox="1"/>
          <p:nvPr/>
        </p:nvSpPr>
        <p:spPr>
          <a:xfrm>
            <a:off x="5984393" y="1201580"/>
            <a:ext cx="475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movie Tangled, the audience knows that Rapunzel is the princess and the lanterns are for her. Rapunzel, however, is unaware, thus leading to her adventure away from the tower.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39" y="2701196"/>
            <a:ext cx="4766361" cy="26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6" y="0"/>
            <a:ext cx="9739184" cy="1532897"/>
          </a:xfrm>
        </p:spPr>
        <p:txBody>
          <a:bodyPr/>
          <a:lstStyle/>
          <a:p>
            <a:r>
              <a:rPr lang="en-US" dirty="0" smtClean="0"/>
              <a:t>Socratic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972" y="1095632"/>
            <a:ext cx="7850660" cy="5214552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between parents and kids…..</a:t>
            </a:r>
          </a:p>
          <a:p>
            <a:r>
              <a:rPr lang="en-US" dirty="0" smtClean="0"/>
              <a:t>P: “I wonder how that chocolate smeared itself all over your mouth.”</a:t>
            </a:r>
          </a:p>
          <a:p>
            <a:r>
              <a:rPr lang="en-US" dirty="0" smtClean="0"/>
              <a:t>K: “The cookie monster did it.”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movie version of the </a:t>
            </a:r>
            <a:r>
              <a:rPr lang="en-US" i="1" dirty="0" smtClean="0"/>
              <a:t>Count of Monte Cristo, </a:t>
            </a:r>
            <a:r>
              <a:rPr lang="en-US" dirty="0" smtClean="0"/>
              <a:t>Fernand (aka Mr. Steal Your Girl) pretends not to know that Dante is innocent.  He does this for his own gain, but in the end, he pays for his betrayal.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The Socratic Method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" y="2612053"/>
            <a:ext cx="2875693" cy="35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Ransom of Red Chief</a:t>
            </a:r>
            <a:r>
              <a:rPr lang="en-US" dirty="0" smtClean="0"/>
              <a:t> by O’ Henry….</a:t>
            </a:r>
          </a:p>
          <a:p>
            <a:r>
              <a:rPr lang="en-US" dirty="0" smtClean="0"/>
              <a:t>It’s not every kidnapper who has to pay</a:t>
            </a:r>
          </a:p>
          <a:p>
            <a:r>
              <a:rPr lang="en-US" dirty="0"/>
              <a:t>t</a:t>
            </a:r>
            <a:r>
              <a:rPr lang="en-US" dirty="0" smtClean="0"/>
              <a:t>he family to take the child back.  </a:t>
            </a:r>
            <a:r>
              <a:rPr lang="en-US" dirty="0" smtClean="0">
                <a:hlinkClick r:id="rId2"/>
              </a:rPr>
              <a:t>Ransom of Red Chief Trailer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i="1" dirty="0" smtClean="0"/>
              <a:t>Shrek</a:t>
            </a:r>
            <a:r>
              <a:rPr lang="en-US" dirty="0" smtClean="0"/>
              <a:t>, the situational irony is that the “monster” is good while</a:t>
            </a:r>
          </a:p>
          <a:p>
            <a:r>
              <a:rPr lang="en-US" dirty="0" smtClean="0"/>
              <a:t>Prince Charming and the Fairy godmother are evil.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35" y="3631589"/>
            <a:ext cx="3423981" cy="28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82" y="148381"/>
            <a:ext cx="9720072" cy="1499616"/>
          </a:xfrm>
        </p:spPr>
        <p:txBody>
          <a:bodyPr/>
          <a:lstStyle/>
          <a:p>
            <a:r>
              <a:rPr lang="en-US" dirty="0" smtClean="0"/>
              <a:t>Invective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2" y="1096062"/>
            <a:ext cx="5196907" cy="2470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0" y="2936444"/>
            <a:ext cx="2875005" cy="3526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07" y="2430162"/>
            <a:ext cx="5780330" cy="4539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5644" y="898189"/>
            <a:ext cx="444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5"/>
              </a:rPr>
              <a:t>Toystory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Invectives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Stereotypes as Invectives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encomium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460" y="1524002"/>
            <a:ext cx="6987260" cy="50745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Writing in someone’s yearbook: “You are unforgettable.”</a:t>
            </a:r>
          </a:p>
          <a:p>
            <a:endParaRPr lang="en-US" dirty="0"/>
          </a:p>
          <a:p>
            <a:r>
              <a:rPr lang="en-US" i="1" dirty="0" smtClean="0"/>
              <a:t>Sound of Music: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/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      Baron</a:t>
            </a:r>
            <a:r>
              <a:rPr lang="en-US" altLang="en-US" sz="1800" dirty="0">
                <a:latin typeface="Arial" panose="020B0604020202020204" pitchFamily="34" charset="0"/>
              </a:rPr>
              <a:t>: Is there a more beautiful expression of what is good in this </a:t>
            </a:r>
            <a:r>
              <a:rPr lang="en-US" altLang="en-US" sz="1800" dirty="0" smtClean="0">
                <a:latin typeface="Arial" panose="020B0604020202020204" pitchFamily="34" charset="0"/>
              </a:rPr>
              <a:t>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</a:rPr>
              <a:t>      country </a:t>
            </a:r>
            <a:r>
              <a:rPr lang="en-US" altLang="en-US" sz="1800" dirty="0">
                <a:latin typeface="Arial" panose="020B0604020202020204" pitchFamily="34" charset="0"/>
              </a:rPr>
              <a:t>of ours than the innocent voices of our </a:t>
            </a:r>
            <a:r>
              <a:rPr lang="en-US" altLang="en-US" sz="1800" dirty="0" smtClean="0">
                <a:latin typeface="Arial" panose="020B0604020202020204" pitchFamily="34" charset="0"/>
              </a:rPr>
              <a:t>children?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Zeller</a:t>
            </a:r>
            <a:r>
              <a:rPr lang="en-US" altLang="en-US" dirty="0" smtClean="0">
                <a:latin typeface="Arial" panose="020B0604020202020204" pitchFamily="34" charset="0"/>
              </a:rPr>
              <a:t>: Oh, come now, Baron, would you have us believe that Austria alone holds a monopoly on virtue?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Captain</a:t>
            </a:r>
            <a:r>
              <a:rPr lang="en-US" altLang="en-US" dirty="0">
                <a:latin typeface="Arial" panose="020B0604020202020204" pitchFamily="34" charset="0"/>
              </a:rPr>
              <a:t>: Herr Zeller, some of us prefer Austrian voices raised in song to ugly German threats.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Zeller</a:t>
            </a:r>
            <a:r>
              <a:rPr lang="en-US" altLang="en-US" dirty="0">
                <a:latin typeface="Arial" panose="020B0604020202020204" pitchFamily="34" charset="0"/>
              </a:rPr>
              <a:t>: The ostrich buries his head in the sand, and sometimes in the flag. </a:t>
            </a:r>
            <a:r>
              <a:rPr lang="en-US" altLang="en-US" i="1" dirty="0">
                <a:latin typeface="Arial" panose="020B0604020202020204" pitchFamily="34" charset="0"/>
              </a:rPr>
              <a:t>[He turns toward the Austrian flag, prominently displayed]</a:t>
            </a:r>
            <a:r>
              <a:rPr lang="en-US" altLang="en-US" dirty="0">
                <a:latin typeface="Arial" panose="020B0604020202020204" pitchFamily="34" charset="0"/>
              </a:rPr>
              <a:t> Perhaps those who would warn you that the </a:t>
            </a:r>
            <a:r>
              <a:rPr lang="en-US" altLang="en-US" i="1" dirty="0">
                <a:latin typeface="Arial" panose="020B0604020202020204" pitchFamily="34" charset="0"/>
                <a:hlinkClick r:id="rId2" tooltip="w:Anschluss"/>
              </a:rPr>
              <a:t>Anschluss</a:t>
            </a:r>
            <a:r>
              <a:rPr lang="en-US" altLang="en-US" dirty="0">
                <a:latin typeface="Arial" panose="020B0604020202020204" pitchFamily="34" charset="0"/>
              </a:rPr>
              <a:t> is coming - and it is coming, Captain - perhaps they would get further with you by setting their words to music.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Captain</a:t>
            </a:r>
            <a:r>
              <a:rPr lang="en-US" altLang="en-US" dirty="0">
                <a:latin typeface="Arial" panose="020B0604020202020204" pitchFamily="34" charset="0"/>
              </a:rPr>
              <a:t>: If the Nazis take over Austria, I have no doubt, Herr Zeller, that you will be the entire trumpet section.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Zeller</a:t>
            </a:r>
            <a:r>
              <a:rPr lang="en-US" altLang="en-US" dirty="0">
                <a:latin typeface="Arial" panose="020B0604020202020204" pitchFamily="34" charset="0"/>
              </a:rPr>
              <a:t>: You flatter me, Captain.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Captain</a:t>
            </a:r>
            <a:r>
              <a:rPr lang="en-US" altLang="en-US" dirty="0">
                <a:latin typeface="Arial" panose="020B0604020202020204" pitchFamily="34" charset="0"/>
              </a:rPr>
              <a:t>: Oh, how clumsy of me. I meant to accuse you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TEhUUEBAQFBIUEBQVDxQQFBAUEA8PFBQWFhQUFBQYHCggGBolHBQUITEhJSkrLi4uFx8zODMsNygtLisBCgoKDg0OGhAQFywcHBwsLCwsLCwsLCwsLCwsLCwsLCwsLCwsLCwsLCwsLC0sLCwsLCwsLCwsLCwsLCw3LCw4LP/AABEIAKsA/gMBIgACEQEDEQH/xAAbAAABBQEBAAAAAAAAAAAAAAAFAQIDBAYAB//EADoQAAEDAgQEBQIDBwMFAAAAAAEAAhEDBAUSITFBUWFxBhMiMoGRoSOxwRQzQlJi0fBygvEHNFOy4f/EABkBAAMBAQEAAAAAAAAAAAAAAAABAwIEBf/EACMRAAICAgICAwEBAQAAAAAAAAABAhEDIRIxQUITIlEyYQT/2gAMAwEAAhEDEQA/ABgaeScAigtwu/Zk/iGsiBiaUUNqE39jS+JmvkQNXK+6zhVKrIWZQaGpJka5clWDYi5dCd5ZAkiBzOiQxAnBQis2YkSpQgByalSkJDGpUoCWE7ENSQnQkKYxpSFKuKBDCU0lPcmEJiEXBdC5ACpqVImFHJVy5AHJYXBcgDgnhNTglYB1r1ICFXB6pw7rsRxk8hPaAq30TX1oTuh1ZJduCDVTqp69wSqx5nbiubJK3ovCNIQJKjms1qOyt+7ugHFQ3WMMpbCGAS58S954NbyWIxjFnVqmZ22zQNg1RVs3KSig3iXiI5yKByNHFwkn5Qm5v6rjNSo5w58AOyFiqilo5uQSdcwEf0kwT8T9lRIjychaIdEtP02KO4XfPgZtR21QrzfKaWgD3GI4cx/nNOp4ieXyE6RpM1rKzTqD8clIs5Tu8w5c4581O+7ewaGYGvZZcL6Kcg6Fyr4fdCo2Rvs4cj2VlYo0nYiaU4pCEDGpCnQmlMBpSBOKRAhpTSnOCbCAFCQrlxCYjlwXLkAKlSBKEAKEq4BcgZdZUKlFYqUUwneSFXjL9Ico/hXdWVWpUlEnW4Q+5aBsk4yNJxI2deSEXNwargymdjLjs1v+o8lcr3bWxmIE6a8ucoPc3RZJpmnlPKDKykNsH+J6s1YGjBq0amSeJlDrbD8+p2Vumw1X53klFG0gEm6CMObtlBmFN5FXbXAp5q3ahFrRSc2dMcMfwrU/DbTq4q1S8M0+KJ254K4yms8mb+OP4BavhulGhIQDFbSpQcNy0+0xoea9CFuFWvbBr2lrxLT9R1HIrcZNGZ401ox1q8loewwY9QARS3qZmg7cx14oU+38iqWEmAREfynUFErd4zEA6HUfKtKmrOZfV0yxCQpxTSVIoNSJVxQAwpCnFcmA2E1OKSECESFOhIUxDVy5cgDk4FJCUIAUJVyUJDLTapUrapVj9kCr1GwqOMkrIpxY2tdEIVc1XEohUEpGWwK1BthKkY7HHuFRpH8vHuqV245tY2G22yPYnTb5j80Q05dYiAPqgtQBzp+nbohom+wlhtt6R/kKxVbBIVnCIyqK89ylI68Yyg6Citq/RB2DVEbJ8aEKTOlBiiNZVzzlVtngt4J7iBG0LIwnQqGFI53NQULtoHuaO5CiuMVo/wA0npr+S2kZbQMx+xDntcB6iIPWNkDMis0bbA9lqb17X0i9rpy+rqIOsrMXLZrNjm06cuatH+TmyLYSruhVPOVu42Q4nVKKsyycVSntrKrnXAlU4IzyLnmrvMVFzikFQrPxj5F/MuzKh5pXeaUcA5F7MulUvNK7zSjgx8i056QPVN1QpBURwFyL4Kc1UhVU9F8pOFDTssJQkCULBoL0KpIUNxun2uyZc7q93A5/YrPXUXnVI5LRGhSxDmAsdpkvziNQA7bcbFAX6O/zVajE3Rm0BOU5QeazV1TOkiNiD3Tk90Li2rD2DmKWbqVUxG5IMNAJUmEP/Bjk4qGuwnYCfyUZM6IdEFKpV4FvyE04jVadSPgBcbUmQ9xPLKYA/upqFmIgNnXc7/VZ0UqTZLbYq+Y5o3XD/wBnzCTB2A3Wdrsh2nALZ+HjnpQeA/5WGisWzJVGOcTILiBJGuwVyyrZR/2zi0bkTBWgqYJGrZj+mJHcFWLS0LYlxPcAJ3oTjuxMMY1zTDSGvbBB4HZB7Wh6iTuPT9FqmtQm7pRUef5nT9QJWosxOJQuRohjhqjFRsofVp6rcOyMiGhSzFGrewEbIda7osapDF0oixj7FqhdYtQXEMbLHwoWY44p6M8kHHWAUbrEIQ/HCFfwvEi8o0HItDDJSHCiiZuQ0a8lE3EwtcUFgx+GFQ1LAjgUcZegqau0FqOCGmZNwhT26gvjFQgbaKa02UJm49l1qcmhOUCwTttk25Kdb7KO4V/Q5vYgcnURoe6apbcaHuliHkAmMPykHrr2OhQi/wBgFpsToNO4CE3dqCBAkdNwnli+0awS24vyV8GMNcOuineFBSZlJg7bdQpHuUHs6IqtDmqUKCm5TZuSwWRUeyXQOa1HhY6RO5IWTqF7T6XR1idVfwi4qgtHAn3DRqbEuzeOqZJkGOP91EKjTqEPsMPrZy6rcFzCPaAABPBSPoFjoBlvDoss0qCL3jghd6PVPMT+n6KUuVOtUJOvDbohMzPojcqFyFfKoXCpHs5mLZs1ROu30IfZHVE6/s+F1xIswmND8T4SWABSY+fxPhdhSXki/wCiS9pCFe8ODUKpiGxVnw2dQmPyaK8b6T2QgI1ee09kECoNk9Dcd0eA9HwgNDcd1oB7PhAIyl4PxCrlqzRVbv8AeFXLbZc+QtAmSrlygWClsNFFdKa29qiut1f0Ob2IAn0xoU1qlZse6MQ5mcx6u4RDigwv6g/iRjxENlnytS7It0wja1C9w4HjHFWnhVMJ947opi9LJU6OAPzx+6lKKqzpxZG3spSpQ/RRFOIBGqi1s6kzs44/dFrV9MsA8xoMzuNECdaMO7VbtbaiBrRZ3JAQzaNLQxRjQAa1MuH9QkpzMSa5+X9DHwosNNOBlo0x1aAfuilVoI2Ej7LNjdIjaRCHOOvyrFV8A67CSTsAq++0fCEiU2cqNydVdKpXCpHsjLo6y9yMVfZ8ITY+5Fa3s+F1xISMriQbn1ASW2Xoq2K25L9CVHbUiDuUE32X7rLyCnwUDMIAQ66oE8SrWBUyHCST3TDyaau0ZfhDBRbyVu7ccvwg4qnmt2NhGjSEjujDx6fhZ2hWMjXitADLPhCGjK3R/EPdXLYqlej8Qq5a7LmyFoFgrly5QKha12UVzupLXZR3O66PQ5vYiAT2n0/KSmJUlJusJ4ugmZnH6bjEAoH5Dv5SvTjbsI9QCiNnSP8AC1VcLJNWYfCaZDxoiuO1mvJaBrTa2Twl0n9EYvqNKkwuAE7N781ka15DnT7XgZujhMH7lSnpcTcHxkhgqRuntdKhcQdtVFJB0UDsugjSEotaUAYmD8A/dZoXKno4mRxWeJtTRurOk2OCS5rhoPZZOjjDtmiT0RWxa58Gofjgk1Q+V9BWzsjXa6mdPOa6mCdcucZQfqQsVgN0+kHsfM06xY5p6e4fWVtXYoLcGoIzMEtnZr49J7jf6LC+aXS871HF7upJ3PWIVIL6nN/0S2v8NZTqBwBBkEaKpXQ3Cr7KQxx9JOn9JP6FEq6SjUhRnyiOst0Vqn0fCD2zoKKOdLF1RJsy2KV4eoLWvKfi9nmf7ky0so4oJu7J61eFawiqCUPurUnirWC2+UjWUD3YcvHelAnVQjd7TJbus6bR0+4LTYMuW9TUd1pmO9A7LKW9u4EajdaamfQJ5JpgjO3n7wq3a7KlfH8Qq5aHRQyFoloBcuXLnLBOy9qZc7p1lsm3O66PQ5/YSilp7pKS5h1WsfQp9lHGrhzWnKSNFmbbErhxhhc49OA6ngtZfUmO9505AxPyhFzdspgtphrGng3Sf7rbJ8Srd3T8oD3SQNYOk9EGrv691Pd15MjZUKj1HySk9hHDaBqMJbq5phzeJHBzefbonIh4Qt9C48h+ZK1tHA6Vb3jU8W6P+q08Vq0dWPNS+xg/L6KW1tGu9wHytliHgapTE0JrNiY088f7R7vj6INSoFpy5XZp9oac88oiVCSa1R1Q4zVpnWVm0bNRWhRJ0aMrf4nkaDmG8z+SPYB4VcYqXAIbu2mCJP8ArI/IKfxLb+U5oDWtZkHlhohoj3ADnJn5W4YW9yJyzxT4x7MH4oOga2QzczxPM8ys+x3p7StJ4hEj4+6y4BDyDyDh9wfyVZLRyZHZM1EaF8Yh2vXiqDGaSfgJC5EY/oY01sPWz2k6EfKKu0Z8LFeaRsp6OKPbpmMclukUbG4xfltSISWd8TwTqtWnUM1G682mD/ZSW1Bn8Lx2doR87JbMU7Ir++IGyseH7vMRoor+jpqPnh9U/AmAEQjyJ3Yfv7iG7cFmxionYo9intPZYw7nuhugk6D9DEASN1o6VSWDssVanULYWnsHZNMcWBbsfiFXLVVbz94rdvso5C0SwuXJQFAsEbLZNuN1VdeimOEoRfY2R/EulL60czdOw26uGjU68lRq4jO2izNbFS47lSU7r0z9U0qVGXOwld3JO5QC8uRmie8Jl3euOxKpMpHckDmTsEWYlItGuANduHUplNhflgHKTqeAEwdVBUqjYCepH5Dgn066zZKTN1g9HIzTiSfjYLSWr8sGdlh/D95EAnSQD0B2PwtXVqxtqY06lWT0VjtFfxj4zq0GinbOc2q4Zn1GjWizhHU/YLEjFatY5qteq93FznOzfVaTFreQ8uEl9JwJPQbfZYaxqgbkbcSEmZlro9c/6eeNpeLS8fJcYtazjrm/8VQ8ZPtPWOS2vijDTVoktBz05IHEj+ID6T8Ly3BcGaKIc9o8xzA4O4gOGZv2IRtmIVXQ2tUe4tENcSdW8NeaaYKG7A+JtBbBIDgZHVYnELgmqcpgCGjsN/utF4mvMmYg6n0s6TufuspRasS/B5H4CNO5JEOPypQRzVJw0SUqsLKlRmM67LjlEQpWulIQqIrdkK4uSwuITGS0btw0kxyO30Vuzvg0glo/26IfTGqeWpAaK5uW1GegzptxHwsnkMnQ7ngVP5xZBaSDMafdF7apmEnU8UNWJqwdaAyNCtfaewdkIY9vRG6J9AQkEVQEvB+IVat1VvP3itW6jkLRLISpAuUSxgbrFHvPuKbXBdAkxH3VVwgK4D6ZXQjzexjBCa670hVXvJ3KYCixlnzDu4nXZo9zv7JXUKjuAHJsx+f6qKz1eJ1mJRumwC3BAEmpUaePpA2UpMpjhy7M/mI3SsfqpMRYG1HBogA6AbBQMQmTlGg9hlxBB4HQ9lu7auMgA1dtPGF5talbnwwZBnXaFaAY34KfjW/NNmVujnDLPIO1d9lkLJohHP8AqCfxGdz/AOoQGxKbexzN94HxAOpGk5x8xhJAcZLqc6FvbaOGiMXr8rXHovL6ld1N7H03FrwdCNxwXomKPOTuBK0maizD41XL6oB4NE9yf+FDTTLozWfPP9FIxSk9kpdkgKjpOaXkOpudAEBpcNdDBjhEpZRjwoJrPnhSJHQka/kFh7N4lctg+qwDMaedoBALHB3pkbSUrHykvjL3E75o+Bp+QSM2W8dm3XKloe0JxC7gkCsaGOEEFS1Ux3DupaiABtZ8vDRwGvc//EbsNhKA0/3zu4/II5blCFHshqMy1CBtOnzr+q1Nl+7HZZi8947BaSxPoCS7DyDrwfiK1bqpee9WKGylkRaBaBSgqOV0qBU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456159" y="-664569"/>
            <a:ext cx="30289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BAQFBIUEBQVDxQQFBAUEA8PFBQWFhQUFBQYHCggGBolHBQUITEhJSkrLi4uFx8zODMsNygtLisBCgoKDg0OGhAQFywcHBwsLCwsLCwsLCwsLCwsLCwsLCwsLCwsLCwsLCwsLC0sLCwsLCwsLCwsLCwsLCw3LCw4LP/AABEIAKsA/gMBIgACEQEDEQH/xAAbAAABBQEBAAAAAAAAAAAAAAAFAQIDBAYAB//EADoQAAEDAgQEBQIDBwMFAAAAAAEAAhEDBAUSITFBUWFxBhMiMoGRoSOxwRQzQlJi0fBygvEHNFOy4f/EABkBAAMBAQEAAAAAAAAAAAAAAAABAwIEBf/EACMRAAICAgICAwEBAQAAAAAAAAABAhEDIRIxQUITIlEyYQT/2gAMAwEAAhEDEQA/ABgaeScAigtwu/Zk/iGsiBiaUUNqE39jS+JmvkQNXK+6zhVKrIWZQaGpJka5clWDYi5dCd5ZAkiBzOiQxAnBQis2YkSpQgByalSkJDGpUoCWE7ENSQnQkKYxpSFKuKBDCU0lPcmEJiEXBdC5ACpqVImFHJVy5AHJYXBcgDgnhNTglYB1r1ICFXB6pw7rsRxk8hPaAq30TX1oTuh1ZJduCDVTqp69wSqx5nbiubJK3ovCNIQJKjms1qOyt+7ugHFQ3WMMpbCGAS58S954NbyWIxjFnVqmZ22zQNg1RVs3KSig3iXiI5yKByNHFwkn5Qm5v6rjNSo5w58AOyFiqilo5uQSdcwEf0kwT8T9lRIjychaIdEtP02KO4XfPgZtR21QrzfKaWgD3GI4cx/nNOp4ieXyE6RpM1rKzTqD8clIs5Tu8w5c4581O+7ewaGYGvZZcL6Kcg6Fyr4fdCo2Rvs4cj2VlYo0nYiaU4pCEDGpCnQmlMBpSBOKRAhpTSnOCbCAFCQrlxCYjlwXLkAKlSBKEAKEq4BcgZdZUKlFYqUUwneSFXjL9Ico/hXdWVWpUlEnW4Q+5aBsk4yNJxI2deSEXNwargymdjLjs1v+o8lcr3bWxmIE6a8ucoPc3RZJpmnlPKDKykNsH+J6s1YGjBq0amSeJlDrbD8+p2Vumw1X53klFG0gEm6CMObtlBmFN5FXbXAp5q3ahFrRSc2dMcMfwrU/DbTq4q1S8M0+KJ254K4yms8mb+OP4BavhulGhIQDFbSpQcNy0+0xoea9CFuFWvbBr2lrxLT9R1HIrcZNGZ401ox1q8loewwY9QARS3qZmg7cx14oU+38iqWEmAREfynUFErd4zEA6HUfKtKmrOZfV0yxCQpxTSVIoNSJVxQAwpCnFcmA2E1OKSECESFOhIUxDVy5cgDk4FJCUIAUJVyUJDLTapUrapVj9kCr1GwqOMkrIpxY2tdEIVc1XEohUEpGWwK1BthKkY7HHuFRpH8vHuqV245tY2G22yPYnTb5j80Q05dYiAPqgtQBzp+nbohom+wlhtt6R/kKxVbBIVnCIyqK89ylI68Yyg6Citq/RB2DVEbJ8aEKTOlBiiNZVzzlVtngt4J7iBG0LIwnQqGFI53NQULtoHuaO5CiuMVo/wA0npr+S2kZbQMx+xDntcB6iIPWNkDMis0bbA9lqb17X0i9rpy+rqIOsrMXLZrNjm06cuatH+TmyLYSruhVPOVu42Q4nVKKsyycVSntrKrnXAlU4IzyLnmrvMVFzikFQrPxj5F/MuzKh5pXeaUcA5F7MulUvNK7zSjgx8i056QPVN1QpBURwFyL4Kc1UhVU9F8pOFDTssJQkCULBoL0KpIUNxun2uyZc7q93A5/YrPXUXnVI5LRGhSxDmAsdpkvziNQA7bcbFAX6O/zVajE3Rm0BOU5QeazV1TOkiNiD3Tk90Li2rD2DmKWbqVUxG5IMNAJUmEP/Bjk4qGuwnYCfyUZM6IdEFKpV4FvyE04jVadSPgBcbUmQ9xPLKYA/upqFmIgNnXc7/VZ0UqTZLbYq+Y5o3XD/wBnzCTB2A3Wdrsh2nALZ+HjnpQeA/5WGisWzJVGOcTILiBJGuwVyyrZR/2zi0bkTBWgqYJGrZj+mJHcFWLS0LYlxPcAJ3oTjuxMMY1zTDSGvbBB4HZB7Wh6iTuPT9FqmtQm7pRUef5nT9QJWosxOJQuRohjhqjFRsofVp6rcOyMiGhSzFGrewEbIda7osapDF0oixj7FqhdYtQXEMbLHwoWY44p6M8kHHWAUbrEIQ/HCFfwvEi8o0HItDDJSHCiiZuQ0a8lE3EwtcUFgx+GFQ1LAjgUcZegqau0FqOCGmZNwhT26gvjFQgbaKa02UJm49l1qcmhOUCwTttk25Kdb7KO4V/Q5vYgcnURoe6apbcaHuliHkAmMPykHrr2OhQi/wBgFpsToNO4CE3dqCBAkdNwnli+0awS24vyV8GMNcOuineFBSZlJg7bdQpHuUHs6IqtDmqUKCm5TZuSwWRUeyXQOa1HhY6RO5IWTqF7T6XR1idVfwi4qgtHAn3DRqbEuzeOqZJkGOP91EKjTqEPsMPrZy6rcFzCPaAABPBSPoFjoBlvDoss0qCL3jghd6PVPMT+n6KUuVOtUJOvDbohMzPojcqFyFfKoXCpHs5mLZs1ROu30IfZHVE6/s+F1xIswmND8T4SWABSY+fxPhdhSXki/wCiS9pCFe8ODUKpiGxVnw2dQmPyaK8b6T2QgI1ee09kECoNk9Dcd0eA9HwgNDcd1oB7PhAIyl4PxCrlqzRVbv8AeFXLbZc+QtAmSrlygWClsNFFdKa29qiut1f0Ob2IAn0xoU1qlZse6MQ5mcx6u4RDigwv6g/iRjxENlnytS7It0wja1C9w4HjHFWnhVMJ947opi9LJU6OAPzx+6lKKqzpxZG3spSpQ/RRFOIBGqi1s6kzs44/dFrV9MsA8xoMzuNECdaMO7VbtbaiBrRZ3JAQzaNLQxRjQAa1MuH9QkpzMSa5+X9DHwosNNOBlo0x1aAfuilVoI2Ej7LNjdIjaRCHOOvyrFV8A67CSTsAq++0fCEiU2cqNydVdKpXCpHsjLo6y9yMVfZ8ITY+5Fa3s+F1xISMriQbn1ASW2Xoq2K25L9CVHbUiDuUE32X7rLyCnwUDMIAQ66oE8SrWBUyHCST3TDyaau0ZfhDBRbyVu7ccvwg4qnmt2NhGjSEjujDx6fhZ2hWMjXitADLPhCGjK3R/EPdXLYqlej8Qq5a7LmyFoFgrly5QKha12UVzupLXZR3O66PQ5vYiAT2n0/KSmJUlJusJ4ugmZnH6bjEAoH5Dv5SvTjbsI9QCiNnSP8AC1VcLJNWYfCaZDxoiuO1mvJaBrTa2Twl0n9EYvqNKkwuAE7N781ka15DnT7XgZujhMH7lSnpcTcHxkhgqRuntdKhcQdtVFJB0UDsugjSEotaUAYmD8A/dZoXKno4mRxWeJtTRurOk2OCS5rhoPZZOjjDtmiT0RWxa58Gofjgk1Q+V9BWzsjXa6mdPOa6mCdcucZQfqQsVgN0+kHsfM06xY5p6e4fWVtXYoLcGoIzMEtnZr49J7jf6LC+aXS871HF7upJ3PWIVIL6nN/0S2v8NZTqBwBBkEaKpXQ3Cr7KQxx9JOn9JP6FEq6SjUhRnyiOst0Vqn0fCD2zoKKOdLF1RJsy2KV4eoLWvKfi9nmf7ky0so4oJu7J61eFawiqCUPurUnirWC2+UjWUD3YcvHelAnVQjd7TJbus6bR0+4LTYMuW9TUd1pmO9A7LKW9u4EajdaamfQJ5JpgjO3n7wq3a7KlfH8Qq5aHRQyFoloBcuXLnLBOy9qZc7p1lsm3O66PQ5/YSilp7pKS5h1WsfQp9lHGrhzWnKSNFmbbErhxhhc49OA6ngtZfUmO9505AxPyhFzdspgtphrGng3Sf7rbJ8Srd3T8oD3SQNYOk9EGrv691Pd15MjZUKj1HySk9hHDaBqMJbq5phzeJHBzefbonIh4Qt9C48h+ZK1tHA6Vb3jU8W6P+q08Vq0dWPNS+xg/L6KW1tGu9wHytliHgapTE0JrNiY088f7R7vj6INSoFpy5XZp9oac88oiVCSa1R1Q4zVpnWVm0bNRWhRJ0aMrf4nkaDmG8z+SPYB4VcYqXAIbu2mCJP8ArI/IKfxLb+U5oDWtZkHlhohoj3ADnJn5W4YW9yJyzxT4x7MH4oOga2QzczxPM8ys+x3p7StJ4hEj4+6y4BDyDyDh9wfyVZLRyZHZM1EaF8Yh2vXiqDGaSfgJC5EY/oY01sPWz2k6EfKKu0Z8LFeaRsp6OKPbpmMclukUbG4xfltSISWd8TwTqtWnUM1G682mD/ZSW1Bn8Lx2doR87JbMU7Ir++IGyseH7vMRoor+jpqPnh9U/AmAEQjyJ3Yfv7iG7cFmxionYo9intPZYw7nuhugk6D9DEASN1o6VSWDssVanULYWnsHZNMcWBbsfiFXLVVbz94rdvso5C0SwuXJQFAsEbLZNuN1VdeimOEoRfY2R/EulL60czdOw26uGjU68lRq4jO2izNbFS47lSU7r0z9U0qVGXOwld3JO5QC8uRmie8Jl3euOxKpMpHckDmTsEWYlItGuANduHUplNhflgHKTqeAEwdVBUqjYCepH5Dgn066zZKTN1g9HIzTiSfjYLSWr8sGdlh/D95EAnSQD0B2PwtXVqxtqY06lWT0VjtFfxj4zq0GinbOc2q4Zn1GjWizhHU/YLEjFatY5qteq93FznOzfVaTFreQ8uEl9JwJPQbfZYaxqgbkbcSEmZlro9c/6eeNpeLS8fJcYtazjrm/8VQ8ZPtPWOS2vijDTVoktBz05IHEj+ID6T8Ly3BcGaKIc9o8xzA4O4gOGZv2IRtmIVXQ2tUe4tENcSdW8NeaaYKG7A+JtBbBIDgZHVYnELgmqcpgCGjsN/utF4mvMmYg6n0s6TufuspRasS/B5H4CNO5JEOPypQRzVJw0SUqsLKlRmM67LjlEQpWulIQqIrdkK4uSwuITGS0btw0kxyO30Vuzvg0glo/26IfTGqeWpAaK5uW1GegzptxHwsnkMnQ7ngVP5xZBaSDMafdF7apmEnU8UNWJqwdaAyNCtfaewdkIY9vRG6J9AQkEVQEvB+IVat1VvP3itW6jkLRLISpAuUSxgbrFHvPuKbXBdAkxH3VVwgK4D6ZXQjzexjBCa670hVXvJ3KYCixlnzDu4nXZo9zv7JXUKjuAHJsx+f6qKz1eJ1mJRumwC3BAEmpUaePpA2UpMpjhy7M/mI3SsfqpMRYG1HBogA6AbBQMQmTlGg9hlxBB4HQ9lu7auMgA1dtPGF5talbnwwZBnXaFaAY34KfjW/NNmVujnDLPIO1d9lkLJohHP8AqCfxGdz/AOoQGxKbexzN94HxAOpGk5x8xhJAcZLqc6FvbaOGiMXr8rXHovL6ld1N7H03FrwdCNxwXomKPOTuBK0maizD41XL6oB4NE9yf+FDTTLozWfPP9FIxSk9kpdkgKjpOaXkOpudAEBpcNdDBjhEpZRjwoJrPnhSJHQka/kFh7N4lctg+qwDMaedoBALHB3pkbSUrHykvjL3E75o+Bp+QSM2W8dm3XKloe0JxC7gkCsaGOEEFS1Ux3DupaiABtZ8vDRwGvc//EbsNhKA0/3zu4/II5blCFHshqMy1CBtOnzr+q1Nl+7HZZi8947BaSxPoCS7DyDrwfiK1bqpee9WKGylkRaBaBSgqOV0qBU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376738" y="-974725"/>
            <a:ext cx="30289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50" y="3014834"/>
            <a:ext cx="3941715" cy="26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grotesque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Monty Python: Holy Grail Witch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juxtaposition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0" y="1799968"/>
            <a:ext cx="3418232" cy="4529159"/>
          </a:xfrm>
        </p:spPr>
      </p:pic>
      <p:sp>
        <p:nvSpPr>
          <p:cNvPr id="3" name="TextBox 2"/>
          <p:cNvSpPr txBox="1"/>
          <p:nvPr/>
        </p:nvSpPr>
        <p:spPr>
          <a:xfrm>
            <a:off x="5628068" y="2343955"/>
            <a:ext cx="5756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My son says his </a:t>
            </a:r>
            <a:r>
              <a:rPr lang="en-US" sz="3600" i="1" dirty="0"/>
              <a:t>important subjects in school are Calculus, Computer Science, Physics, and </a:t>
            </a:r>
            <a:r>
              <a:rPr lang="en-US" sz="3600" i="1" dirty="0" smtClean="0"/>
              <a:t>girl-watching.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4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Horatian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557" y="2084832"/>
            <a:ext cx="3279214" cy="36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Epic/Mock Heroic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628" y="2406379"/>
            <a:ext cx="9720073" cy="4023360"/>
          </a:xfrm>
        </p:spPr>
        <p:txBody>
          <a:bodyPr/>
          <a:lstStyle/>
          <a:p>
            <a:r>
              <a:rPr lang="en-US" dirty="0" err="1"/>
              <a:t>`Twas</a:t>
            </a:r>
            <a:r>
              <a:rPr lang="en-US" dirty="0"/>
              <a:t> </a:t>
            </a:r>
            <a:r>
              <a:rPr lang="en-US" dirty="0" err="1"/>
              <a:t>brillig</a:t>
            </a:r>
            <a:r>
              <a:rPr lang="en-US" dirty="0"/>
              <a:t>, and the </a:t>
            </a:r>
            <a:r>
              <a:rPr lang="en-US" dirty="0" err="1"/>
              <a:t>slithy</a:t>
            </a:r>
            <a:r>
              <a:rPr lang="en-US" dirty="0"/>
              <a:t> </a:t>
            </a:r>
            <a:r>
              <a:rPr lang="en-US" dirty="0" err="1"/>
              <a:t>toves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Did gyre and </a:t>
            </a:r>
            <a:r>
              <a:rPr lang="en-US" dirty="0" err="1"/>
              <a:t>gimble</a:t>
            </a:r>
            <a:r>
              <a:rPr lang="en-US" dirty="0"/>
              <a:t> in the </a:t>
            </a:r>
            <a:r>
              <a:rPr lang="en-US" dirty="0" err="1"/>
              <a:t>wabe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mimsy</a:t>
            </a:r>
            <a:r>
              <a:rPr lang="en-US" dirty="0"/>
              <a:t> were the </a:t>
            </a:r>
            <a:r>
              <a:rPr lang="en-US" dirty="0" err="1"/>
              <a:t>borogoves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And the </a:t>
            </a:r>
            <a:r>
              <a:rPr lang="en-US" dirty="0" err="1"/>
              <a:t>mome</a:t>
            </a:r>
            <a:r>
              <a:rPr lang="en-US" dirty="0"/>
              <a:t> </a:t>
            </a:r>
            <a:r>
              <a:rPr lang="en-US" dirty="0" err="1"/>
              <a:t>raths</a:t>
            </a:r>
            <a:r>
              <a:rPr lang="en-US" dirty="0"/>
              <a:t> </a:t>
            </a:r>
            <a:r>
              <a:rPr lang="en-US" dirty="0" err="1"/>
              <a:t>outgrabe</a:t>
            </a:r>
            <a:r>
              <a:rPr lang="en-US" dirty="0" smtClean="0"/>
              <a:t>.</a:t>
            </a:r>
          </a:p>
          <a:p>
            <a:r>
              <a:rPr lang="en-US" dirty="0"/>
              <a:t>"Beware the Jabberwock, my son!</a:t>
            </a:r>
            <a:br>
              <a:rPr lang="en-US" dirty="0"/>
            </a:br>
            <a:r>
              <a:rPr lang="en-US" dirty="0"/>
              <a:t>  The jaws that bite, the claws that catch!</a:t>
            </a:r>
            <a:br>
              <a:rPr lang="en-US" dirty="0"/>
            </a:br>
            <a:r>
              <a:rPr lang="en-US" dirty="0"/>
              <a:t>Beware the </a:t>
            </a:r>
            <a:r>
              <a:rPr lang="en-US" dirty="0" err="1"/>
              <a:t>Jubjub</a:t>
            </a:r>
            <a:r>
              <a:rPr lang="en-US" dirty="0"/>
              <a:t> bird, and shun</a:t>
            </a:r>
            <a:br>
              <a:rPr lang="en-US" dirty="0"/>
            </a:br>
            <a:r>
              <a:rPr lang="en-US" dirty="0"/>
              <a:t>  The </a:t>
            </a:r>
            <a:r>
              <a:rPr lang="en-US" dirty="0" err="1"/>
              <a:t>frumious</a:t>
            </a:r>
            <a:r>
              <a:rPr lang="en-US" dirty="0"/>
              <a:t> Bandersnatch!"</a:t>
            </a:r>
          </a:p>
        </p:txBody>
      </p:sp>
      <p:pic>
        <p:nvPicPr>
          <p:cNvPr id="2052" name="Picture 4" descr="http://www.jabberwocky.com/pics/jabberwoc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03" y="1787941"/>
            <a:ext cx="27717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Melissa: AGT Celebrity Parody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Stephen Colbert is a master at this:</a:t>
            </a:r>
          </a:p>
          <a:p>
            <a:r>
              <a:rPr lang="en-US" dirty="0" smtClean="0">
                <a:hlinkClick r:id="rId2"/>
              </a:rPr>
              <a:t>Colbert Report: Fast Food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does this better than Jon Stewart!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Boston Massacre Terrorists Rights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absurdity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 Trap: 2 kids who meet and realize they’re twins and then switch places…with all the escapades that follow….could happen, but is carried to absurd lengths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The Fencing </a:t>
            </a:r>
            <a:r>
              <a:rPr lang="en-US" dirty="0" smtClean="0">
                <a:hlinkClick r:id="rId2"/>
              </a:rPr>
              <a:t>Scene where it all started</a:t>
            </a:r>
            <a:r>
              <a:rPr lang="en-US" dirty="0" smtClean="0">
                <a:hlinkClick r:id="rId2"/>
              </a:rPr>
              <a:t>...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persuasion, absurdity it is taking an argument to absurd lengths to prove how fallacious it 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Should Kids have to Learn Math?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Wit/word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Ralph Ellison’s </a:t>
            </a:r>
            <a:r>
              <a:rPr lang="en-US" i="1" dirty="0" smtClean="0"/>
              <a:t>Invisible Man: </a:t>
            </a:r>
          </a:p>
          <a:p>
            <a:r>
              <a:rPr lang="en-US" dirty="0" err="1" smtClean="0"/>
              <a:t>Trueblood's</a:t>
            </a:r>
            <a:r>
              <a:rPr lang="en-US" dirty="0" smtClean="0"/>
              <a:t> </a:t>
            </a:r>
            <a:r>
              <a:rPr lang="en-US" dirty="0"/>
              <a:t>play on the word </a:t>
            </a:r>
            <a:r>
              <a:rPr lang="en-US" i="1" dirty="0"/>
              <a:t>whippoorwill</a:t>
            </a:r>
            <a:r>
              <a:rPr lang="en-US" dirty="0"/>
              <a:t>: "we'll whip ole Will when we find him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r>
              <a:rPr lang="en-US" dirty="0"/>
              <a:t>In Chapter 25, </a:t>
            </a:r>
            <a:r>
              <a:rPr lang="en-US" dirty="0" err="1"/>
              <a:t>Dupre</a:t>
            </a:r>
            <a:r>
              <a:rPr lang="en-US" dirty="0"/>
              <a:t>, providing instructions for burning down the tenement building, warns, "After that it's every tub on its own black bottom!" Ellison might have used the more common and less colorful phrase, </a:t>
            </a:r>
            <a:r>
              <a:rPr lang="en-US" i="1" dirty="0"/>
              <a:t>After that it's every man for himself</a:t>
            </a:r>
            <a:r>
              <a:rPr lang="en-US" dirty="0"/>
              <a:t>, but this would not have grounded the scene in black culture. </a:t>
            </a:r>
          </a:p>
        </p:txBody>
      </p:sp>
    </p:spTree>
    <p:extLst>
      <p:ext uri="{BB962C8B-B14F-4D97-AF65-F5344CB8AC3E}">
        <p14:creationId xmlns:p14="http://schemas.microsoft.com/office/powerpoint/2010/main" val="24273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euphemism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“Royal wench!</a:t>
            </a:r>
            <a:br>
              <a:rPr lang="en-US" dirty="0"/>
            </a:br>
            <a:r>
              <a:rPr lang="en-US" dirty="0"/>
              <a:t>She made great Caesar lay his sword to bed.</a:t>
            </a:r>
            <a:br>
              <a:rPr lang="en-US" dirty="0"/>
            </a:br>
            <a:r>
              <a:rPr lang="en-US" dirty="0"/>
              <a:t>He plowed her, and she cropped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Shakespeare, </a:t>
            </a:r>
            <a:r>
              <a:rPr lang="en-US" i="1" dirty="0" smtClean="0"/>
              <a:t>Antony and Cleopatra</a:t>
            </a:r>
            <a:r>
              <a:rPr lang="en-US" dirty="0" smtClean="0"/>
              <a:t>, II, ii.</a:t>
            </a:r>
          </a:p>
          <a:p>
            <a:endParaRPr lang="en-US" dirty="0"/>
          </a:p>
          <a:p>
            <a:r>
              <a:rPr lang="en-US" dirty="0"/>
              <a:t>You are becoming a little thin on top (bald).</a:t>
            </a:r>
          </a:p>
          <a:p>
            <a:r>
              <a:rPr lang="en-US" dirty="0"/>
              <a:t>Our teacher is in the family way (pregnant).</a:t>
            </a:r>
          </a:p>
          <a:p>
            <a:r>
              <a:rPr lang="en-US" dirty="0"/>
              <a:t>He is always tired and emotional (drunk).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Henry VIII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burlesque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types of burlesque: High and Low.</a:t>
            </a:r>
          </a:p>
          <a:p>
            <a:r>
              <a:rPr lang="en-US" b="1" dirty="0" smtClean="0"/>
              <a:t>High Burlesque</a:t>
            </a:r>
            <a:r>
              <a:rPr lang="en-US" dirty="0" smtClean="0"/>
              <a:t>: inappropriate </a:t>
            </a:r>
            <a:r>
              <a:rPr lang="en-US" dirty="0"/>
              <a:t>subject matter </a:t>
            </a:r>
            <a:r>
              <a:rPr lang="en-US" dirty="0" smtClean="0"/>
              <a:t>is </a:t>
            </a:r>
            <a:r>
              <a:rPr lang="en-US" dirty="0"/>
              <a:t>dolled up and treated like it was literary gold. Sort of like Morgan Freeman and other actors reading </a:t>
            </a:r>
            <a:r>
              <a:rPr lang="en-US" i="1" dirty="0" smtClean="0"/>
              <a:t>Fifty Shades of Grey</a:t>
            </a:r>
            <a:r>
              <a:rPr lang="en-US" dirty="0" smtClean="0"/>
              <a:t> aloud </a:t>
            </a:r>
            <a:r>
              <a:rPr lang="en-US" dirty="0"/>
              <a:t>as though it were Shakespeare.</a:t>
            </a:r>
            <a:endParaRPr lang="en-US" dirty="0" smtClean="0"/>
          </a:p>
          <a:p>
            <a:r>
              <a:rPr lang="en-US" b="1" dirty="0"/>
              <a:t>Low Burlesque </a:t>
            </a:r>
            <a:r>
              <a:rPr lang="en-US" dirty="0"/>
              <a:t>where a </a:t>
            </a:r>
            <a:r>
              <a:rPr lang="en-US" dirty="0" smtClean="0"/>
              <a:t>serious or private </a:t>
            </a:r>
            <a:r>
              <a:rPr lang="en-US" dirty="0"/>
              <a:t>subject is treated to an </a:t>
            </a:r>
            <a:r>
              <a:rPr lang="en-US" dirty="0" smtClean="0"/>
              <a:t>irreverent or </a:t>
            </a:r>
            <a:r>
              <a:rPr lang="en-US" dirty="0"/>
              <a:t>mocking </a:t>
            </a:r>
            <a:r>
              <a:rPr lang="en-US" dirty="0" smtClean="0"/>
              <a:t>style….often referred to as “off color” or “inappropriate”.  Think SNL! 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Women’s Bathroom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3 Stooges….a prime example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Someone's roughing up the sisters</a:t>
            </a:r>
            <a:r>
              <a:rPr lang="en-US" dirty="0" smtClean="0"/>
              <a:t>  … rat lips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Juvenalian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“juvenile” as in….it’s juvenile to be rude.  If you’re VERY rude and obnoxious….you will go to </a:t>
            </a:r>
            <a:r>
              <a:rPr lang="en-US" smtClean="0"/>
              <a:t>juvie.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2" y="2929129"/>
            <a:ext cx="4994996" cy="392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30" y="3272841"/>
            <a:ext cx="4480917" cy="30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Ellen DeGeneres!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86th </a:t>
            </a:r>
            <a:r>
              <a:rPr lang="en-US" dirty="0" smtClean="0">
                <a:hlinkClick r:id="rId2"/>
              </a:rPr>
              <a:t>Oscar </a:t>
            </a:r>
            <a:r>
              <a:rPr lang="en-US" dirty="0" smtClean="0">
                <a:hlinkClick r:id="rId2"/>
              </a:rPr>
              <a:t>Opening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Or….a sarcasm sign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 b="24898"/>
          <a:stretch/>
        </p:blipFill>
        <p:spPr>
          <a:xfrm>
            <a:off x="4983892" y="1079157"/>
            <a:ext cx="6096000" cy="42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Knaves &amp; Fools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Robin Hood: Men in Tights 1993 Trailer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Dr. Quinn Medicine Woman </a:t>
            </a:r>
            <a:r>
              <a:rPr lang="en-US" dirty="0" smtClean="0"/>
              <a:t>has many role reversals:</a:t>
            </a:r>
          </a:p>
          <a:p>
            <a:r>
              <a:rPr lang="en-US" dirty="0" smtClean="0"/>
              <a:t>*Micaela uses her mirror to save Sully from snake</a:t>
            </a:r>
          </a:p>
          <a:p>
            <a:r>
              <a:rPr lang="en-US" dirty="0" smtClean="0"/>
              <a:t>*Micaela drags unconscious Sully from the water</a:t>
            </a:r>
          </a:p>
          <a:p>
            <a:r>
              <a:rPr lang="en-US" dirty="0" smtClean="0"/>
              <a:t>*Micaela helps badly injured Sully regain use of his legs</a:t>
            </a:r>
          </a:p>
          <a:p>
            <a:r>
              <a:rPr lang="en-US" dirty="0" smtClean="0"/>
              <a:t>*Micaela saves the Chief</a:t>
            </a:r>
          </a:p>
          <a:p>
            <a:r>
              <a:rPr lang="en-US" dirty="0" smtClean="0"/>
              <a:t>This was all set during the days of the Wild West when men were to be the heroes.</a:t>
            </a:r>
          </a:p>
          <a:p>
            <a:r>
              <a:rPr lang="en-US" dirty="0" smtClean="0">
                <a:hlinkClick r:id="rId2"/>
              </a:rPr>
              <a:t>DQMW Season 4 Trailer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Horation</a:t>
            </a:r>
            <a:r>
              <a:rPr lang="en-US" dirty="0" smtClean="0"/>
              <a:t> or </a:t>
            </a:r>
            <a:r>
              <a:rPr lang="en-US" dirty="0" err="1" smtClean="0"/>
              <a:t>Juvenalian</a:t>
            </a:r>
            <a:r>
              <a:rPr lang="en-US" dirty="0" smtClean="0"/>
              <a:t>?  Scale 1 to 10?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2027167"/>
            <a:ext cx="5339343" cy="4756054"/>
          </a:xfrm>
        </p:spPr>
      </p:pic>
    </p:spTree>
    <p:extLst>
      <p:ext uri="{BB962C8B-B14F-4D97-AF65-F5344CB8AC3E}">
        <p14:creationId xmlns:p14="http://schemas.microsoft.com/office/powerpoint/2010/main" val="1656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Horation</a:t>
            </a:r>
            <a:r>
              <a:rPr lang="en-US" dirty="0"/>
              <a:t> or </a:t>
            </a:r>
            <a:r>
              <a:rPr lang="en-US" dirty="0" err="1"/>
              <a:t>Juvenalian</a:t>
            </a:r>
            <a:r>
              <a:rPr lang="en-US" dirty="0"/>
              <a:t>?  Scale 1 to 10?</a:t>
            </a:r>
          </a:p>
        </p:txBody>
      </p:sp>
      <p:pic>
        <p:nvPicPr>
          <p:cNvPr id="4" name="Picture 4" descr="Obama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26" y="1815712"/>
            <a:ext cx="4412001" cy="50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Horation</a:t>
            </a:r>
            <a:r>
              <a:rPr lang="en-US" dirty="0"/>
              <a:t> or </a:t>
            </a:r>
            <a:r>
              <a:rPr lang="en-US" dirty="0" err="1"/>
              <a:t>Juvenalian</a:t>
            </a:r>
            <a:r>
              <a:rPr lang="en-US" dirty="0"/>
              <a:t>?  Scale 1 to 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Garry Trudeau: Doonesbury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2" y="1732812"/>
            <a:ext cx="7529042" cy="49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Menippean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652" y="1862239"/>
            <a:ext cx="3393024" cy="35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Exaggeration or overstatement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097" y="2084832"/>
            <a:ext cx="4354358" cy="2897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535" y="2751438"/>
            <a:ext cx="360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Languages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Understatement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910" y="2084832"/>
            <a:ext cx="3314507" cy="32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Incongruity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4645352" cy="2601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872" y="2084832"/>
            <a:ext cx="4645351" cy="26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18" y="-229699"/>
            <a:ext cx="9720072" cy="1499616"/>
          </a:xfrm>
        </p:spPr>
        <p:txBody>
          <a:bodyPr/>
          <a:lstStyle/>
          <a:p>
            <a:r>
              <a:rPr lang="en-US" dirty="0" smtClean="0"/>
              <a:t>Deflation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8" y="733087"/>
            <a:ext cx="5009545" cy="3437319"/>
          </a:xfrm>
        </p:spPr>
      </p:pic>
      <p:sp>
        <p:nvSpPr>
          <p:cNvPr id="5" name="Rectangle 4"/>
          <p:cNvSpPr/>
          <p:nvPr/>
        </p:nvSpPr>
        <p:spPr>
          <a:xfrm>
            <a:off x="8084895" y="3801074"/>
            <a:ext cx="308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Miss South Carolina…such as…</a:t>
            </a:r>
            <a:endParaRPr lang="en-US" dirty="0"/>
          </a:p>
        </p:txBody>
      </p:sp>
      <p:pic>
        <p:nvPicPr>
          <p:cNvPr id="3" name="-41fbDYZyLo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53348" y="4062542"/>
            <a:ext cx="4572000" cy="2571750"/>
          </a:xfrm>
          <a:prstGeom prst="rect">
            <a:avLst/>
          </a:prstGeom>
        </p:spPr>
      </p:pic>
      <p:pic>
        <p:nvPicPr>
          <p:cNvPr id="8" name="vVHddQSIUm4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297827" y="733087"/>
            <a:ext cx="5454199" cy="30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games/malapropism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one wife is called “monotony.”</a:t>
            </a:r>
          </a:p>
          <a:p>
            <a:r>
              <a:rPr lang="en-US" dirty="0" smtClean="0"/>
              <a:t>Don’t cross your bridges before they hatch.</a:t>
            </a:r>
          </a:p>
          <a:p>
            <a:r>
              <a:rPr lang="en-US" dirty="0" smtClean="0"/>
              <a:t>Lepers don’t change their spots.</a:t>
            </a:r>
          </a:p>
          <a:p>
            <a:r>
              <a:rPr lang="en-US" dirty="0" smtClean="0"/>
              <a:t>Security is laxative around here.</a:t>
            </a:r>
          </a:p>
          <a:p>
            <a:r>
              <a:rPr lang="en-US" dirty="0" smtClean="0"/>
              <a:t>Socrates was killed by an overdose of wedlock.</a:t>
            </a:r>
          </a:p>
          <a:p>
            <a:r>
              <a:rPr lang="en-US" dirty="0" smtClean="0"/>
              <a:t>Sir Francis Drake circumcised the globe with a 100 foot clipper.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3747</TotalTime>
  <Words>986</Words>
  <Application>Microsoft Office PowerPoint</Application>
  <PresentationFormat>Widescreen</PresentationFormat>
  <Paragraphs>144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Tw Cen MT</vt:lpstr>
      <vt:lpstr>Tw Cen MT Condensed</vt:lpstr>
      <vt:lpstr>Wingdings 3</vt:lpstr>
      <vt:lpstr>Integral</vt:lpstr>
      <vt:lpstr>All about satire</vt:lpstr>
      <vt:lpstr>Horatian</vt:lpstr>
      <vt:lpstr>Juvenalian</vt:lpstr>
      <vt:lpstr>Menippean</vt:lpstr>
      <vt:lpstr>Exaggeration or overstatement</vt:lpstr>
      <vt:lpstr>Understatement</vt:lpstr>
      <vt:lpstr>Incongruity</vt:lpstr>
      <vt:lpstr>Deflation</vt:lpstr>
      <vt:lpstr>Linguistic games/malapropism</vt:lpstr>
      <vt:lpstr>Surprise!</vt:lpstr>
      <vt:lpstr>Irony</vt:lpstr>
      <vt:lpstr>Verbal irony</vt:lpstr>
      <vt:lpstr>Dramatic irony</vt:lpstr>
      <vt:lpstr>Socratic irony</vt:lpstr>
      <vt:lpstr>Situational irony</vt:lpstr>
      <vt:lpstr>Invective</vt:lpstr>
      <vt:lpstr>Mock encomium </vt:lpstr>
      <vt:lpstr>grotesque</vt:lpstr>
      <vt:lpstr>Comic juxtaposition</vt:lpstr>
      <vt:lpstr>Mock Epic/Mock Heroic</vt:lpstr>
      <vt:lpstr>Parody</vt:lpstr>
      <vt:lpstr>Inflation</vt:lpstr>
      <vt:lpstr>diminution</vt:lpstr>
      <vt:lpstr>absurdity</vt:lpstr>
      <vt:lpstr>Wit/word play</vt:lpstr>
      <vt:lpstr>euphemism</vt:lpstr>
      <vt:lpstr>travesty</vt:lpstr>
      <vt:lpstr>burlesque</vt:lpstr>
      <vt:lpstr>farce</vt:lpstr>
      <vt:lpstr>sarcasm</vt:lpstr>
      <vt:lpstr>Knaves &amp; Fools</vt:lpstr>
      <vt:lpstr>Reversal</vt:lpstr>
      <vt:lpstr>Horation or Juvenalian?  Scale 1 to 10?</vt:lpstr>
      <vt:lpstr>Horation or Juvenalian?  Scale 1 to 10?</vt:lpstr>
      <vt:lpstr>Horation or Juvenalian?  Scale 1 to 10?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satire</dc:title>
  <dc:creator>Joanna Schneider</dc:creator>
  <cp:lastModifiedBy>Joanna Schneider</cp:lastModifiedBy>
  <cp:revision>55</cp:revision>
  <dcterms:created xsi:type="dcterms:W3CDTF">2015-01-07T23:19:29Z</dcterms:created>
  <dcterms:modified xsi:type="dcterms:W3CDTF">2015-12-17T00:27:32Z</dcterms:modified>
</cp:coreProperties>
</file>