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9"/>
  </p:notesMasterIdLst>
  <p:handoutMasterIdLst>
    <p:handoutMasterId r:id="rId20"/>
  </p:handoutMasterIdLst>
  <p:sldIdLst>
    <p:sldId id="256" r:id="rId3"/>
    <p:sldId id="288" r:id="rId4"/>
    <p:sldId id="289" r:id="rId5"/>
    <p:sldId id="290" r:id="rId6"/>
    <p:sldId id="291" r:id="rId7"/>
    <p:sldId id="293" r:id="rId8"/>
    <p:sldId id="292" r:id="rId9"/>
    <p:sldId id="294" r:id="rId10"/>
    <p:sldId id="295" r:id="rId11"/>
    <p:sldId id="296" r:id="rId12"/>
    <p:sldId id="297" r:id="rId13"/>
    <p:sldId id="298" r:id="rId14"/>
    <p:sldId id="299" r:id="rId15"/>
    <p:sldId id="300" r:id="rId16"/>
    <p:sldId id="301" r:id="rId17"/>
    <p:sldId id="30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274" autoAdjust="0"/>
  </p:normalViewPr>
  <p:slideViewPr>
    <p:cSldViewPr snapToGrid="0">
      <p:cViewPr varScale="1">
        <p:scale>
          <a:sx n="116" d="100"/>
          <a:sy n="116" d="100"/>
        </p:scale>
        <p:origin x="336" y="126"/>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12/16/2015</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12/16/2015</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lang="en-US" smtClean="0"/>
              <a:t>Click to edit Master title style</a:t>
            </a:r>
            <a:endParaRP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12/16/2015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12/16/2015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12/16/2015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lang="en-US" smtClean="0"/>
              <a:t>Click to edit Master title style</a:t>
            </a:r>
            <a:endParaRP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583DDF-CA54-461A-A486-592D2374C532}" type="datetimeFigureOut">
              <a:rPr lang="en-US"/>
              <a:t>12/16/2015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1">
              <a:rPr lang="en-US" smtClean="0"/>
              <a:t>12/16/2015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1">
              <a:rPr lang="en-US" smtClean="0"/>
              <a:t>12/16/2015</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anchor="t" anchorCtr="0" compatLnSpc="1">
            <a:prstTxWarp prst="textNoShape">
              <a:avLst/>
            </a:prstTxWarp>
          </a:bodyPr>
          <a:lstStyle/>
          <a:p>
            <a:endParaRPr/>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9E583DDF-CA54-461A-A486-592D2374C532}" type="datetimeFigureOut">
              <a:rPr lang="en-US"/>
              <a:t>12/16/2015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583DDF-CA54-461A-A486-592D2374C532}" type="datetimeFigureOut">
              <a:rPr lang="en-US"/>
              <a:t>12/16/2015</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12/16/2015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Picture Placeholder 2"/>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12/16/2015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anchor="t" anchorCtr="0" compatLnSpc="1">
            <a:prstTxWarp prst="textNoShape">
              <a:avLst/>
            </a:prstTxWarp>
          </a:bodyPr>
          <a:lstStyle/>
          <a:p>
            <a:endParaRPr/>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tx1"/>
                </a:solidFill>
              </a:defRPr>
            </a:lvl1pPr>
          </a:lstStyle>
          <a:p>
            <a:fld id="{9E583DDF-CA54-461A-A486-592D2374C532}" type="datetimeFigureOut">
              <a:rPr lang="en-US"/>
              <a:pPr/>
              <a:t>12/16/2015</a:t>
            </a:fld>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800" cap="none" baseline="0">
                <a:solidFill>
                  <a:schemeClr val="tx1"/>
                </a:solidFill>
              </a:defRPr>
            </a:lvl1pPr>
          </a:lstStyle>
          <a:p>
            <a:endParaRPr/>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800">
                <a:solidFill>
                  <a:schemeClr val="tx1"/>
                </a:solidFill>
              </a:defRPr>
            </a:lvl1pPr>
          </a:lstStyle>
          <a:p>
            <a:fld id="{CA8D9AD5-F248-4919-864A-CFD76CC027D6}" type="slidenum">
              <a:rPr/>
              <a:pPr/>
              <a:t>‹#›</a:t>
            </a:fld>
            <a:endParaRPr/>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LITERARY DEVICES:</a:t>
            </a:r>
            <a:endParaRPr lang="en-US" dirty="0"/>
          </a:p>
        </p:txBody>
      </p:sp>
      <p:sp>
        <p:nvSpPr>
          <p:cNvPr id="5" name="Subtitle 4"/>
          <p:cNvSpPr>
            <a:spLocks noGrp="1"/>
          </p:cNvSpPr>
          <p:nvPr>
            <p:ph type="subTitle" idx="1"/>
          </p:nvPr>
        </p:nvSpPr>
        <p:spPr/>
        <p:txBody>
          <a:bodyPr/>
          <a:lstStyle/>
          <a:p>
            <a:r>
              <a:rPr lang="en-US" dirty="0" smtClean="0"/>
              <a:t>F-I</a:t>
            </a:r>
            <a:endParaRPr lang="en-US" dirty="0"/>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91951" y="722723"/>
            <a:ext cx="9133730" cy="1233424"/>
          </a:xfrm>
        </p:spPr>
        <p:txBody>
          <a:bodyPr>
            <a:normAutofit fontScale="90000"/>
          </a:bodyPr>
          <a:lstStyle/>
          <a:p>
            <a:r>
              <a:rPr lang="en-US" dirty="0" smtClean="0"/>
              <a:t>9. Miss Havisham vs. Magwitch</a:t>
            </a:r>
            <a:br>
              <a:rPr lang="en-US" dirty="0" smtClean="0"/>
            </a:br>
            <a:r>
              <a:rPr lang="en-US" dirty="0"/>
              <a:t> </a:t>
            </a:r>
            <a:r>
              <a:rPr lang="en-US" dirty="0" smtClean="0"/>
              <a:t>   Estella vs. Biddy</a:t>
            </a:r>
            <a:br>
              <a:rPr lang="en-US" dirty="0" smtClean="0"/>
            </a:br>
            <a:r>
              <a:rPr lang="en-US" dirty="0"/>
              <a:t> </a:t>
            </a:r>
            <a:r>
              <a:rPr lang="en-US" dirty="0" smtClean="0"/>
              <a:t>   Matthew Pocket vs. the other Pocket cousins</a:t>
            </a:r>
            <a:br>
              <a:rPr lang="en-US" dirty="0" smtClean="0"/>
            </a:br>
            <a:r>
              <a:rPr lang="en-US" dirty="0"/>
              <a:t> </a:t>
            </a:r>
            <a:r>
              <a:rPr lang="en-US" dirty="0" smtClean="0"/>
              <a:t>   Herbert Pocket vs. Pip</a:t>
            </a:r>
            <a:endParaRPr lang="en-US" dirty="0"/>
          </a:p>
        </p:txBody>
      </p:sp>
      <p:sp>
        <p:nvSpPr>
          <p:cNvPr id="6" name="Content Placeholder 5"/>
          <p:cNvSpPr>
            <a:spLocks noGrp="1"/>
          </p:cNvSpPr>
          <p:nvPr>
            <p:ph idx="1"/>
          </p:nvPr>
        </p:nvSpPr>
        <p:spPr>
          <a:xfrm>
            <a:off x="1528572" y="2444620"/>
            <a:ext cx="9134856" cy="3194181"/>
          </a:xfrm>
        </p:spPr>
        <p:txBody>
          <a:bodyPr/>
          <a:lstStyle/>
          <a:p>
            <a:r>
              <a:rPr lang="en-US" dirty="0" smtClean="0"/>
              <a:t>A. Flashback</a:t>
            </a:r>
          </a:p>
          <a:p>
            <a:r>
              <a:rPr lang="en-US" dirty="0" smtClean="0"/>
              <a:t>B. Foil</a:t>
            </a:r>
          </a:p>
          <a:p>
            <a:r>
              <a:rPr lang="en-US" dirty="0" smtClean="0"/>
              <a:t>C. Foreshadowing</a:t>
            </a:r>
          </a:p>
          <a:p>
            <a:r>
              <a:rPr lang="en-US" dirty="0" smtClean="0"/>
              <a:t>D. Hyperbole</a:t>
            </a:r>
            <a:endParaRPr lang="en-US" dirty="0"/>
          </a:p>
        </p:txBody>
      </p:sp>
    </p:spTree>
    <p:extLst>
      <p:ext uri="{BB962C8B-B14F-4D97-AF65-F5344CB8AC3E}">
        <p14:creationId xmlns:p14="http://schemas.microsoft.com/office/powerpoint/2010/main" val="3601199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10. The politician decried unethical behavior as right outside the banquet hall, the police arrested his secretary for embezzling funds.</a:t>
            </a:r>
            <a:endParaRPr lang="en-US" dirty="0"/>
          </a:p>
        </p:txBody>
      </p:sp>
      <p:sp>
        <p:nvSpPr>
          <p:cNvPr id="6" name="Content Placeholder 5"/>
          <p:cNvSpPr>
            <a:spLocks noGrp="1"/>
          </p:cNvSpPr>
          <p:nvPr>
            <p:ph idx="1"/>
          </p:nvPr>
        </p:nvSpPr>
        <p:spPr/>
        <p:txBody>
          <a:bodyPr/>
          <a:lstStyle/>
          <a:p>
            <a:r>
              <a:rPr lang="en-US" dirty="0" smtClean="0"/>
              <a:t>A. Hypotactic</a:t>
            </a:r>
          </a:p>
          <a:p>
            <a:r>
              <a:rPr lang="en-US" dirty="0" smtClean="0"/>
              <a:t>B. Imagery</a:t>
            </a:r>
          </a:p>
          <a:p>
            <a:r>
              <a:rPr lang="en-US" dirty="0" smtClean="0"/>
              <a:t>C. Verbal Irony</a:t>
            </a:r>
          </a:p>
          <a:p>
            <a:r>
              <a:rPr lang="en-US" dirty="0" smtClean="0"/>
              <a:t>D. Situational Irony</a:t>
            </a:r>
            <a:endParaRPr lang="en-US" dirty="0"/>
          </a:p>
        </p:txBody>
      </p:sp>
    </p:spTree>
    <p:extLst>
      <p:ext uri="{BB962C8B-B14F-4D97-AF65-F5344CB8AC3E}">
        <p14:creationId xmlns:p14="http://schemas.microsoft.com/office/powerpoint/2010/main" val="3262720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11. How wonderful the weather is today!</a:t>
            </a:r>
            <a:br>
              <a:rPr lang="en-US" dirty="0" smtClean="0"/>
            </a:br>
            <a:r>
              <a:rPr lang="en-US" dirty="0"/>
              <a:t> </a:t>
            </a:r>
            <a:r>
              <a:rPr lang="en-US" dirty="0" smtClean="0"/>
              <a:t>      “Hands in the air!” shouted the policeman.</a:t>
            </a:r>
            <a:endParaRPr lang="en-US" dirty="0"/>
          </a:p>
        </p:txBody>
      </p:sp>
      <p:sp>
        <p:nvSpPr>
          <p:cNvPr id="3" name="Content Placeholder 2"/>
          <p:cNvSpPr>
            <a:spLocks noGrp="1"/>
          </p:cNvSpPr>
          <p:nvPr>
            <p:ph idx="1"/>
          </p:nvPr>
        </p:nvSpPr>
        <p:spPr/>
        <p:txBody>
          <a:bodyPr/>
          <a:lstStyle/>
          <a:p>
            <a:r>
              <a:rPr lang="en-US" dirty="0" smtClean="0"/>
              <a:t>A. Fable</a:t>
            </a:r>
          </a:p>
          <a:p>
            <a:r>
              <a:rPr lang="en-US" dirty="0" smtClean="0"/>
              <a:t>B. Inversion</a:t>
            </a:r>
          </a:p>
          <a:p>
            <a:r>
              <a:rPr lang="en-US" dirty="0" smtClean="0"/>
              <a:t>C. Figurative Language</a:t>
            </a:r>
          </a:p>
          <a:p>
            <a:r>
              <a:rPr lang="en-US" dirty="0" smtClean="0"/>
              <a:t>D. Farce</a:t>
            </a:r>
            <a:endParaRPr lang="en-US" dirty="0"/>
          </a:p>
        </p:txBody>
      </p:sp>
    </p:spTree>
    <p:extLst>
      <p:ext uri="{BB962C8B-B14F-4D97-AF65-F5344CB8AC3E}">
        <p14:creationId xmlns:p14="http://schemas.microsoft.com/office/powerpoint/2010/main" val="1575778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 My son is a monkey when it  comes to climbing trees.</a:t>
            </a:r>
            <a:endParaRPr lang="en-US" dirty="0"/>
          </a:p>
        </p:txBody>
      </p:sp>
      <p:sp>
        <p:nvSpPr>
          <p:cNvPr id="3" name="Content Placeholder 2"/>
          <p:cNvSpPr>
            <a:spLocks noGrp="1"/>
          </p:cNvSpPr>
          <p:nvPr>
            <p:ph idx="1"/>
          </p:nvPr>
        </p:nvSpPr>
        <p:spPr/>
        <p:txBody>
          <a:bodyPr/>
          <a:lstStyle/>
          <a:p>
            <a:r>
              <a:rPr lang="en-US" dirty="0" smtClean="0"/>
              <a:t>A. Hyperbole</a:t>
            </a:r>
          </a:p>
          <a:p>
            <a:r>
              <a:rPr lang="en-US" dirty="0" smtClean="0"/>
              <a:t>B. Foil</a:t>
            </a:r>
          </a:p>
          <a:p>
            <a:r>
              <a:rPr lang="en-US" dirty="0" smtClean="0"/>
              <a:t>C. Inversion</a:t>
            </a:r>
          </a:p>
          <a:p>
            <a:r>
              <a:rPr lang="en-US" dirty="0" smtClean="0"/>
              <a:t>D. Foil</a:t>
            </a:r>
            <a:endParaRPr lang="en-US" dirty="0"/>
          </a:p>
        </p:txBody>
      </p:sp>
    </p:spTree>
    <p:extLst>
      <p:ext uri="{BB962C8B-B14F-4D97-AF65-F5344CB8AC3E}">
        <p14:creationId xmlns:p14="http://schemas.microsoft.com/office/powerpoint/2010/main" val="2862176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 As it snows thickly outside, the weather forecaster reports clear skies.</a:t>
            </a:r>
            <a:endParaRPr lang="en-US" dirty="0"/>
          </a:p>
        </p:txBody>
      </p:sp>
      <p:sp>
        <p:nvSpPr>
          <p:cNvPr id="3" name="Content Placeholder 2"/>
          <p:cNvSpPr>
            <a:spLocks noGrp="1"/>
          </p:cNvSpPr>
          <p:nvPr>
            <p:ph idx="1"/>
          </p:nvPr>
        </p:nvSpPr>
        <p:spPr/>
        <p:txBody>
          <a:bodyPr/>
          <a:lstStyle/>
          <a:p>
            <a:r>
              <a:rPr lang="en-US" dirty="0" smtClean="0"/>
              <a:t>A. Farce</a:t>
            </a:r>
          </a:p>
          <a:p>
            <a:r>
              <a:rPr lang="en-US" dirty="0" smtClean="0"/>
              <a:t>B. Figurative Language</a:t>
            </a:r>
          </a:p>
          <a:p>
            <a:r>
              <a:rPr lang="en-US" dirty="0" smtClean="0"/>
              <a:t>C. Irony</a:t>
            </a:r>
          </a:p>
          <a:p>
            <a:r>
              <a:rPr lang="en-US" dirty="0" smtClean="0"/>
              <a:t>D. Inversion</a:t>
            </a:r>
            <a:endParaRPr lang="en-US" dirty="0"/>
          </a:p>
        </p:txBody>
      </p:sp>
    </p:spTree>
    <p:extLst>
      <p:ext uri="{BB962C8B-B14F-4D97-AF65-F5344CB8AC3E}">
        <p14:creationId xmlns:p14="http://schemas.microsoft.com/office/powerpoint/2010/main" val="1522713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025" y="345233"/>
            <a:ext cx="9133730" cy="1816187"/>
          </a:xfrm>
        </p:spPr>
        <p:txBody>
          <a:bodyPr>
            <a:normAutofit fontScale="90000"/>
          </a:bodyPr>
          <a:lstStyle/>
          <a:p>
            <a:r>
              <a:rPr lang="en-US" dirty="0" smtClean="0"/>
              <a:t>14</a:t>
            </a:r>
            <a:r>
              <a:rPr lang="en-US" dirty="0"/>
              <a:t>. In </a:t>
            </a:r>
            <a:r>
              <a:rPr lang="en-US" dirty="0" smtClean="0"/>
              <a:t>the poem “Birches” by Robert Frost, </a:t>
            </a:r>
            <a:r>
              <a:rPr lang="en-US" dirty="0"/>
              <a:t>a character sees swaying birch trees and says, “So was I once myself a swinger of birches. And so I dream of going back to be.”</a:t>
            </a:r>
          </a:p>
        </p:txBody>
      </p:sp>
      <p:sp>
        <p:nvSpPr>
          <p:cNvPr id="3" name="Content Placeholder 2"/>
          <p:cNvSpPr>
            <a:spLocks noGrp="1"/>
          </p:cNvSpPr>
          <p:nvPr>
            <p:ph idx="1"/>
          </p:nvPr>
        </p:nvSpPr>
        <p:spPr>
          <a:xfrm>
            <a:off x="1522874" y="2605574"/>
            <a:ext cx="9134856" cy="4152901"/>
          </a:xfrm>
        </p:spPr>
        <p:txBody>
          <a:bodyPr/>
          <a:lstStyle/>
          <a:p>
            <a:r>
              <a:rPr lang="en-US" dirty="0" smtClean="0"/>
              <a:t>A. Flashback</a:t>
            </a:r>
          </a:p>
          <a:p>
            <a:r>
              <a:rPr lang="en-US" dirty="0" smtClean="0"/>
              <a:t>B. Foil</a:t>
            </a:r>
          </a:p>
          <a:p>
            <a:r>
              <a:rPr lang="en-US" dirty="0" smtClean="0"/>
              <a:t>C. Free Verse</a:t>
            </a:r>
          </a:p>
          <a:p>
            <a:r>
              <a:rPr lang="en-US" dirty="0" smtClean="0"/>
              <a:t>D. Hyperbole</a:t>
            </a:r>
            <a:endParaRPr lang="en-US" dirty="0"/>
          </a:p>
        </p:txBody>
      </p:sp>
    </p:spTree>
    <p:extLst>
      <p:ext uri="{BB962C8B-B14F-4D97-AF65-F5344CB8AC3E}">
        <p14:creationId xmlns:p14="http://schemas.microsoft.com/office/powerpoint/2010/main" val="2097923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5935" y="177283"/>
            <a:ext cx="9133730" cy="3010506"/>
          </a:xfrm>
        </p:spPr>
        <p:txBody>
          <a:bodyPr>
            <a:normAutofit fontScale="90000"/>
          </a:bodyPr>
          <a:lstStyle/>
          <a:p>
            <a:r>
              <a:rPr lang="en-US" dirty="0" smtClean="0"/>
              <a:t>15. A movie has scenes cutting back and forth between a woman discussing her fiancé with her friends and the fiancé himself at work.  As she exclaims about his kind, caring personality and how safe her heart is with him, he berates a custodian, mocks a temp for his inability to find a job, and then flirts with a co-worker. </a:t>
            </a:r>
            <a:endParaRPr lang="en-US" dirty="0"/>
          </a:p>
        </p:txBody>
      </p:sp>
      <p:sp>
        <p:nvSpPr>
          <p:cNvPr id="3" name="Content Placeholder 2"/>
          <p:cNvSpPr>
            <a:spLocks noGrp="1"/>
          </p:cNvSpPr>
          <p:nvPr>
            <p:ph idx="1"/>
          </p:nvPr>
        </p:nvSpPr>
        <p:spPr>
          <a:xfrm>
            <a:off x="1565894" y="3284376"/>
            <a:ext cx="9134856" cy="2643674"/>
          </a:xfrm>
        </p:spPr>
        <p:txBody>
          <a:bodyPr/>
          <a:lstStyle/>
          <a:p>
            <a:r>
              <a:rPr lang="en-US" dirty="0" smtClean="0"/>
              <a:t>A. Verbal Irony</a:t>
            </a:r>
          </a:p>
          <a:p>
            <a:r>
              <a:rPr lang="en-US" dirty="0" smtClean="0"/>
              <a:t>B. Situational Irony</a:t>
            </a:r>
          </a:p>
          <a:p>
            <a:r>
              <a:rPr lang="en-US" dirty="0" smtClean="0"/>
              <a:t>C. Dramatic Irony</a:t>
            </a:r>
          </a:p>
          <a:p>
            <a:r>
              <a:rPr lang="en-US" dirty="0" smtClean="0"/>
              <a:t>D. Flashback</a:t>
            </a:r>
          </a:p>
          <a:p>
            <a:endParaRPr lang="en-US" dirty="0"/>
          </a:p>
        </p:txBody>
      </p:sp>
    </p:spTree>
    <p:extLst>
      <p:ext uri="{BB962C8B-B14F-4D97-AF65-F5344CB8AC3E}">
        <p14:creationId xmlns:p14="http://schemas.microsoft.com/office/powerpoint/2010/main" val="702574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1. A story with a moral that often includes major personification, using animals</a:t>
            </a:r>
            <a:endParaRPr lang="en-US" dirty="0"/>
          </a:p>
        </p:txBody>
      </p:sp>
      <p:sp>
        <p:nvSpPr>
          <p:cNvPr id="14" name="Content Placeholder 13"/>
          <p:cNvSpPr>
            <a:spLocks noGrp="1"/>
          </p:cNvSpPr>
          <p:nvPr>
            <p:ph idx="1"/>
          </p:nvPr>
        </p:nvSpPr>
        <p:spPr/>
        <p:txBody>
          <a:bodyPr/>
          <a:lstStyle/>
          <a:p>
            <a:r>
              <a:rPr lang="en-US" dirty="0" smtClean="0"/>
              <a:t>A. Figurative language</a:t>
            </a:r>
          </a:p>
          <a:p>
            <a:r>
              <a:rPr lang="en-US" dirty="0" smtClean="0"/>
              <a:t>B. Farce</a:t>
            </a:r>
          </a:p>
          <a:p>
            <a:r>
              <a:rPr lang="en-US" dirty="0" smtClean="0"/>
              <a:t>C. Fable</a:t>
            </a:r>
          </a:p>
          <a:p>
            <a:r>
              <a:rPr lang="en-US" dirty="0" smtClean="0"/>
              <a:t>D. Inversion</a:t>
            </a:r>
          </a:p>
          <a:p>
            <a:pPr marL="45720" indent="0">
              <a:buNone/>
            </a:pPr>
            <a:endParaRPr lang="en-US" dirty="0"/>
          </a:p>
        </p:txBody>
      </p:sp>
    </p:spTree>
    <p:extLst>
      <p:ext uri="{BB962C8B-B14F-4D97-AF65-F5344CB8AC3E}">
        <p14:creationId xmlns:p14="http://schemas.microsoft.com/office/powerpoint/2010/main" val="140386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025" y="1095947"/>
            <a:ext cx="9133730" cy="1233424"/>
          </a:xfrm>
        </p:spPr>
        <p:txBody>
          <a:bodyPr>
            <a:normAutofit fontScale="90000"/>
          </a:bodyPr>
          <a:lstStyle/>
          <a:p>
            <a:r>
              <a:rPr lang="en-US" dirty="0" smtClean="0"/>
              <a:t>2. Using an element of a story (e.g. weather) to indicate what will follow.  For example, Candy wishing he’d killed his dog in </a:t>
            </a:r>
            <a:r>
              <a:rPr lang="en-US" i="1" dirty="0" smtClean="0"/>
              <a:t>Of Mice and Men</a:t>
            </a:r>
            <a:r>
              <a:rPr lang="en-US" dirty="0" smtClean="0"/>
              <a:t> indicates George will take care of Lennie vs. allowing the mob to do so.</a:t>
            </a:r>
            <a:endParaRPr lang="en-US" dirty="0"/>
          </a:p>
        </p:txBody>
      </p:sp>
      <p:sp>
        <p:nvSpPr>
          <p:cNvPr id="3" name="Content Placeholder 2"/>
          <p:cNvSpPr>
            <a:spLocks noGrp="1"/>
          </p:cNvSpPr>
          <p:nvPr>
            <p:ph idx="1"/>
          </p:nvPr>
        </p:nvSpPr>
        <p:spPr>
          <a:xfrm>
            <a:off x="1369951" y="2474944"/>
            <a:ext cx="9134856" cy="4152901"/>
          </a:xfrm>
        </p:spPr>
        <p:txBody>
          <a:bodyPr/>
          <a:lstStyle/>
          <a:p>
            <a:r>
              <a:rPr lang="en-US" dirty="0" smtClean="0"/>
              <a:t>A. Flashback</a:t>
            </a:r>
          </a:p>
          <a:p>
            <a:r>
              <a:rPr lang="en-US" dirty="0" smtClean="0"/>
              <a:t>B. Free Verse</a:t>
            </a:r>
          </a:p>
          <a:p>
            <a:r>
              <a:rPr lang="en-US" dirty="0" smtClean="0"/>
              <a:t>C. Hyperbole</a:t>
            </a:r>
          </a:p>
          <a:p>
            <a:r>
              <a:rPr lang="en-US" dirty="0" smtClean="0"/>
              <a:t>D. </a:t>
            </a:r>
            <a:r>
              <a:rPr lang="en-US" dirty="0" smtClean="0"/>
              <a:t>Foreshadowing</a:t>
            </a:r>
            <a:endParaRPr lang="en-US" dirty="0"/>
          </a:p>
        </p:txBody>
      </p:sp>
    </p:spTree>
    <p:extLst>
      <p:ext uri="{BB962C8B-B14F-4D97-AF65-F5344CB8AC3E}">
        <p14:creationId xmlns:p14="http://schemas.microsoft.com/office/powerpoint/2010/main" val="3154606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The mournful </a:t>
            </a:r>
            <a:r>
              <a:rPr lang="en-US" smtClean="0"/>
              <a:t>wind </a:t>
            </a:r>
            <a:r>
              <a:rPr lang="en-US" smtClean="0"/>
              <a:t>sighed </a:t>
            </a:r>
            <a:r>
              <a:rPr lang="en-US" dirty="0" smtClean="0"/>
              <a:t>and moaned for the flaxen-haired girl, as still as death, whose cheeks were wax white.</a:t>
            </a:r>
            <a:endParaRPr lang="en-US" dirty="0"/>
          </a:p>
        </p:txBody>
      </p:sp>
      <p:sp>
        <p:nvSpPr>
          <p:cNvPr id="3" name="Content Placeholder 2"/>
          <p:cNvSpPr>
            <a:spLocks noGrp="1"/>
          </p:cNvSpPr>
          <p:nvPr>
            <p:ph sz="half" idx="1"/>
          </p:nvPr>
        </p:nvSpPr>
        <p:spPr/>
        <p:txBody>
          <a:bodyPr/>
          <a:lstStyle/>
          <a:p>
            <a:r>
              <a:rPr lang="en-US" dirty="0" smtClean="0"/>
              <a:t>A. Irony</a:t>
            </a:r>
          </a:p>
          <a:p>
            <a:r>
              <a:rPr lang="en-US" dirty="0" smtClean="0"/>
              <a:t>B. Figurative Language</a:t>
            </a:r>
          </a:p>
          <a:p>
            <a:r>
              <a:rPr lang="en-US" dirty="0" smtClean="0"/>
              <a:t>C. Farce</a:t>
            </a:r>
          </a:p>
          <a:p>
            <a:r>
              <a:rPr lang="en-US" dirty="0" smtClean="0"/>
              <a:t>D. Fable</a:t>
            </a:r>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“Isn’t he just so precious!” Mrs. Montgomery exclaimed as the five-year-old erupted with a tantrum in the middle of the store.</a:t>
            </a:r>
            <a:endParaRPr lang="en-US" dirty="0"/>
          </a:p>
        </p:txBody>
      </p:sp>
      <p:sp>
        <p:nvSpPr>
          <p:cNvPr id="3" name="Content Placeholder 2"/>
          <p:cNvSpPr>
            <a:spLocks noGrp="1"/>
          </p:cNvSpPr>
          <p:nvPr>
            <p:ph idx="1"/>
          </p:nvPr>
        </p:nvSpPr>
        <p:spPr/>
        <p:txBody>
          <a:bodyPr/>
          <a:lstStyle/>
          <a:p>
            <a:r>
              <a:rPr lang="en-US" dirty="0" smtClean="0"/>
              <a:t>A. Situational Irony</a:t>
            </a:r>
          </a:p>
          <a:p>
            <a:r>
              <a:rPr lang="en-US" dirty="0" smtClean="0"/>
              <a:t>B. Verbal Irony</a:t>
            </a:r>
          </a:p>
          <a:p>
            <a:r>
              <a:rPr lang="en-US" dirty="0" smtClean="0"/>
              <a:t>C. Dramatic Irony</a:t>
            </a:r>
          </a:p>
          <a:p>
            <a:r>
              <a:rPr lang="en-US" dirty="0" smtClean="0"/>
              <a:t>D. Imagery</a:t>
            </a:r>
            <a:endParaRPr lang="en-US" dirty="0"/>
          </a:p>
        </p:txBody>
      </p:sp>
    </p:spTree>
    <p:extLst>
      <p:ext uri="{BB962C8B-B14F-4D97-AF65-F5344CB8AC3E}">
        <p14:creationId xmlns:p14="http://schemas.microsoft.com/office/powerpoint/2010/main" val="1564025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2" y="709126"/>
            <a:ext cx="9144001" cy="1508449"/>
          </a:xfrm>
        </p:spPr>
        <p:txBody>
          <a:bodyPr>
            <a:normAutofit/>
          </a:bodyPr>
          <a:lstStyle/>
          <a:p>
            <a:r>
              <a:rPr lang="en-US" sz="3100" dirty="0" smtClean="0"/>
              <a:t>5. In </a:t>
            </a:r>
            <a:r>
              <a:rPr lang="en-US" sz="3100" i="1" dirty="0" smtClean="0"/>
              <a:t>The Importance of Being Ernest, </a:t>
            </a:r>
            <a:r>
              <a:rPr lang="en-US" sz="3100" dirty="0" smtClean="0"/>
              <a:t>this occurs when Miss Prism mistakenly puts the baby in her handbag and her manuscript in the perambulator. </a:t>
            </a:r>
            <a:endParaRPr lang="en-US" sz="3100" dirty="0"/>
          </a:p>
        </p:txBody>
      </p:sp>
      <p:sp>
        <p:nvSpPr>
          <p:cNvPr id="3" name="Text Placeholder 2"/>
          <p:cNvSpPr>
            <a:spLocks noGrp="1"/>
          </p:cNvSpPr>
          <p:nvPr>
            <p:ph type="body" idx="1"/>
          </p:nvPr>
        </p:nvSpPr>
        <p:spPr>
          <a:xfrm>
            <a:off x="1522413" y="2491273"/>
            <a:ext cx="9144000" cy="3147527"/>
          </a:xfrm>
        </p:spPr>
        <p:txBody>
          <a:bodyPr/>
          <a:lstStyle/>
          <a:p>
            <a:pPr marL="457200" indent="-457200">
              <a:buAutoNum type="alphaUcPeriod"/>
            </a:pPr>
            <a:r>
              <a:rPr lang="en-US" dirty="0" smtClean="0"/>
              <a:t>Farce</a:t>
            </a:r>
          </a:p>
          <a:p>
            <a:pPr marL="457200" indent="-457200">
              <a:buAutoNum type="alphaUcPeriod"/>
            </a:pPr>
            <a:r>
              <a:rPr lang="en-US" dirty="0" smtClean="0"/>
              <a:t>Fable</a:t>
            </a:r>
          </a:p>
          <a:p>
            <a:pPr marL="457200" indent="-457200">
              <a:buAutoNum type="alphaUcPeriod"/>
            </a:pPr>
            <a:r>
              <a:rPr lang="en-US" dirty="0" smtClean="0"/>
              <a:t>Figurative Language</a:t>
            </a:r>
          </a:p>
          <a:p>
            <a:pPr marL="457200" indent="-457200">
              <a:buAutoNum type="alphaUcPeriod"/>
            </a:pPr>
            <a:r>
              <a:rPr lang="en-US" dirty="0" smtClean="0"/>
              <a:t>Inversion</a:t>
            </a:r>
          </a:p>
        </p:txBody>
      </p:sp>
    </p:spTree>
    <p:extLst>
      <p:ext uri="{BB962C8B-B14F-4D97-AF65-F5344CB8AC3E}">
        <p14:creationId xmlns:p14="http://schemas.microsoft.com/office/powerpoint/2010/main" val="2111290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1528572" y="3219060"/>
            <a:ext cx="8716440" cy="2334407"/>
          </a:xfrm>
        </p:spPr>
        <p:txBody>
          <a:bodyPr/>
          <a:lstStyle/>
          <a:p>
            <a:r>
              <a:rPr lang="en-US" dirty="0" smtClean="0"/>
              <a:t>A. Imagery</a:t>
            </a:r>
          </a:p>
          <a:p>
            <a:r>
              <a:rPr lang="en-US" dirty="0" smtClean="0"/>
              <a:t>B. Verbal Irony</a:t>
            </a:r>
          </a:p>
          <a:p>
            <a:r>
              <a:rPr lang="en-US" dirty="0" smtClean="0"/>
              <a:t>C. Hypotactic</a:t>
            </a:r>
          </a:p>
          <a:p>
            <a:r>
              <a:rPr lang="en-US" dirty="0" smtClean="0"/>
              <a:t>Dramatic Irony</a:t>
            </a:r>
            <a:endParaRPr lang="en-US" dirty="0"/>
          </a:p>
        </p:txBody>
      </p:sp>
      <p:sp>
        <p:nvSpPr>
          <p:cNvPr id="6" name="Title 5"/>
          <p:cNvSpPr>
            <a:spLocks noGrp="1"/>
          </p:cNvSpPr>
          <p:nvPr>
            <p:ph type="title"/>
          </p:nvPr>
        </p:nvSpPr>
        <p:spPr>
          <a:xfrm>
            <a:off x="1528572" y="1842395"/>
            <a:ext cx="9133730" cy="1233424"/>
          </a:xfrm>
        </p:spPr>
        <p:txBody>
          <a:bodyPr>
            <a:normAutofit fontScale="90000"/>
          </a:bodyPr>
          <a:lstStyle/>
          <a:p>
            <a:r>
              <a:rPr lang="en-US" dirty="0" smtClean="0"/>
              <a:t>6</a:t>
            </a:r>
            <a:r>
              <a:rPr lang="en-US" dirty="0"/>
              <a:t>. </a:t>
            </a:r>
            <a:r>
              <a:rPr lang="en-US" dirty="0" smtClean="0"/>
              <a:t>“Let </a:t>
            </a:r>
            <a:r>
              <a:rPr lang="en-US" dirty="0"/>
              <a:t>the reader be introduced to Joan </a:t>
            </a:r>
            <a:r>
              <a:rPr lang="en-US" dirty="0" err="1"/>
              <a:t>Didion</a:t>
            </a:r>
            <a:r>
              <a:rPr lang="en-US" dirty="0"/>
              <a:t>, upon whose character and doings much will depend of whatever interest these pages may have, as she sits at her writing table in her own room in her own house on Welbeck </a:t>
            </a:r>
            <a:r>
              <a:rPr lang="en-US" dirty="0" smtClean="0"/>
              <a:t>Street” (</a:t>
            </a:r>
            <a:r>
              <a:rPr lang="en-US" i="1" dirty="0" smtClean="0"/>
              <a:t>Democracy</a:t>
            </a:r>
            <a:r>
              <a:rPr lang="en-US" dirty="0" smtClean="0"/>
              <a:t> </a:t>
            </a:r>
            <a:r>
              <a:rPr lang="en-US" dirty="0"/>
              <a:t>by Joan </a:t>
            </a:r>
            <a:r>
              <a:rPr lang="en-US" dirty="0" err="1"/>
              <a:t>Didion</a:t>
            </a:r>
            <a:r>
              <a:rPr lang="en-US" dirty="0" smtClean="0"/>
              <a:t>).  Or….  She is upset after losing the championship.</a:t>
            </a:r>
            <a:endParaRPr lang="en-US" dirty="0"/>
          </a:p>
        </p:txBody>
      </p:sp>
    </p:spTree>
    <p:extLst>
      <p:ext uri="{BB962C8B-B14F-4D97-AF65-F5344CB8AC3E}">
        <p14:creationId xmlns:p14="http://schemas.microsoft.com/office/powerpoint/2010/main" val="195060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7418" y="203725"/>
            <a:ext cx="6058552" cy="3827099"/>
          </a:xfrm>
        </p:spPr>
        <p:txBody>
          <a:bodyPr>
            <a:normAutofit/>
          </a:bodyPr>
          <a:lstStyle/>
          <a:p>
            <a:pPr algn="l"/>
            <a:r>
              <a:rPr lang="en-US" sz="3100" dirty="0" smtClean="0"/>
              <a:t>7. Once upon a time</a:t>
            </a:r>
            <a:br>
              <a:rPr lang="en-US" sz="3100" dirty="0" smtClean="0"/>
            </a:br>
            <a:r>
              <a:rPr lang="en-US" sz="3100" dirty="0" smtClean="0"/>
              <a:t>A long time ago</a:t>
            </a:r>
            <a:br>
              <a:rPr lang="en-US" sz="3100" dirty="0" smtClean="0"/>
            </a:br>
            <a:r>
              <a:rPr lang="en-US" sz="3100" dirty="0" smtClean="0"/>
              <a:t>There lived an ogre</a:t>
            </a:r>
            <a:br>
              <a:rPr lang="en-US" sz="3100" dirty="0" smtClean="0"/>
            </a:br>
            <a:r>
              <a:rPr lang="en-US" sz="3100" dirty="0" smtClean="0"/>
              <a:t>As green as can be.</a:t>
            </a:r>
            <a:br>
              <a:rPr lang="en-US" sz="3100" dirty="0" smtClean="0"/>
            </a:br>
            <a:r>
              <a:rPr lang="en-US" sz="3100" dirty="0"/>
              <a:t/>
            </a:r>
            <a:br>
              <a:rPr lang="en-US" sz="3100" dirty="0"/>
            </a:br>
            <a:r>
              <a:rPr lang="en-US" sz="2500" dirty="0" smtClean="0"/>
              <a:t>A.  Flashback</a:t>
            </a:r>
            <a:br>
              <a:rPr lang="en-US" sz="2500" dirty="0" smtClean="0"/>
            </a:br>
            <a:r>
              <a:rPr lang="en-US" sz="2500" dirty="0" smtClean="0"/>
              <a:t>B. Foil</a:t>
            </a:r>
            <a:br>
              <a:rPr lang="en-US" sz="2500" dirty="0" smtClean="0"/>
            </a:br>
            <a:r>
              <a:rPr lang="en-US" sz="2500" dirty="0" smtClean="0"/>
              <a:t>C. Hyperbole</a:t>
            </a:r>
            <a:br>
              <a:rPr lang="en-US" sz="2500" dirty="0" smtClean="0"/>
            </a:br>
            <a:r>
              <a:rPr lang="en-US" sz="2500" dirty="0" smtClean="0"/>
              <a:t>D. Free Verse</a:t>
            </a:r>
            <a:endParaRPr lang="en-US" sz="2500" dirty="0"/>
          </a:p>
        </p:txBody>
      </p:sp>
    </p:spTree>
    <p:extLst>
      <p:ext uri="{BB962C8B-B14F-4D97-AF65-F5344CB8AC3E}">
        <p14:creationId xmlns:p14="http://schemas.microsoft.com/office/powerpoint/2010/main" val="4170149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9698" y="252476"/>
            <a:ext cx="9133730" cy="1233424"/>
          </a:xfrm>
        </p:spPr>
        <p:txBody>
          <a:bodyPr>
            <a:normAutofit fontScale="90000"/>
          </a:bodyPr>
          <a:lstStyle/>
          <a:p>
            <a:r>
              <a:rPr lang="en-US" dirty="0" smtClean="0"/>
              <a:t>8. The lacy, buttery cookies sprinkled with a light touch of powdered sugar were delicate to the touch but melted as soon as I put them into my mouth.</a:t>
            </a:r>
            <a:endParaRPr lang="en-US" dirty="0"/>
          </a:p>
        </p:txBody>
      </p:sp>
      <p:sp>
        <p:nvSpPr>
          <p:cNvPr id="3" name="Content Placeholder 2"/>
          <p:cNvSpPr>
            <a:spLocks noGrp="1"/>
          </p:cNvSpPr>
          <p:nvPr>
            <p:ph idx="1"/>
          </p:nvPr>
        </p:nvSpPr>
        <p:spPr/>
        <p:txBody>
          <a:bodyPr/>
          <a:lstStyle/>
          <a:p>
            <a:r>
              <a:rPr lang="en-US" dirty="0" smtClean="0"/>
              <a:t>A. Hypotactic</a:t>
            </a:r>
          </a:p>
          <a:p>
            <a:r>
              <a:rPr lang="en-US" dirty="0" smtClean="0"/>
              <a:t>B. Imagery</a:t>
            </a:r>
          </a:p>
          <a:p>
            <a:r>
              <a:rPr lang="en-US" dirty="0" smtClean="0"/>
              <a:t>C. Verbal Irony</a:t>
            </a:r>
          </a:p>
          <a:p>
            <a:r>
              <a:rPr lang="en-US" dirty="0" smtClean="0"/>
              <a:t>D. Situational Irony</a:t>
            </a:r>
            <a:endParaRPr lang="en-US" dirty="0"/>
          </a:p>
        </p:txBody>
      </p:sp>
    </p:spTree>
    <p:extLst>
      <p:ext uri="{BB962C8B-B14F-4D97-AF65-F5344CB8AC3E}">
        <p14:creationId xmlns:p14="http://schemas.microsoft.com/office/powerpoint/2010/main" val="336545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B911DA2-637D-4DBC-A7C4-908CEE86E5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Fall fun education presentation (widescreen)</Template>
  <TotalTime>0</TotalTime>
  <Words>602</Words>
  <Application>Microsoft Office PowerPoint</Application>
  <PresentationFormat>Widescreen</PresentationFormat>
  <Paragraphs>73</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Cambria</vt:lpstr>
      <vt:lpstr>Back to School 16x9</vt:lpstr>
      <vt:lpstr>LITERARY DEVICES:</vt:lpstr>
      <vt:lpstr>1. A story with a moral that often includes major personification, using animals</vt:lpstr>
      <vt:lpstr>2. Using an element of a story (e.g. weather) to indicate what will follow.  For example, Candy wishing he’d killed his dog in Of Mice and Men indicates George will take care of Lennie vs. allowing the mob to do so.</vt:lpstr>
      <vt:lpstr>3. The mournful wind sighed and moaned for the flaxen-haired girl, as still as death, whose cheeks were wax white.</vt:lpstr>
      <vt:lpstr>4. “Isn’t he just so precious!” Mrs. Montgomery exclaimed as the five-year-old erupted with a tantrum in the middle of the store.</vt:lpstr>
      <vt:lpstr>5. In The Importance of Being Ernest, this occurs when Miss Prism mistakenly puts the baby in her handbag and her manuscript in the perambulator. </vt:lpstr>
      <vt:lpstr>6. “Let the reader be introduced to Joan Didion, upon whose character and doings much will depend of whatever interest these pages may have, as she sits at her writing table in her own room in her own house on Welbeck Street” (Democracy by Joan Didion).  Or….  She is upset after losing the championship.</vt:lpstr>
      <vt:lpstr>7. Once upon a time A long time ago There lived an ogre As green as can be.  A.  Flashback B. Foil C. Hyperbole D. Free Verse</vt:lpstr>
      <vt:lpstr>8. The lacy, buttery cookies sprinkled with a light touch of powdered sugar were delicate to the touch but melted as soon as I put them into my mouth.</vt:lpstr>
      <vt:lpstr>9. Miss Havisham vs. Magwitch     Estella vs. Biddy     Matthew Pocket vs. the other Pocket cousins     Herbert Pocket vs. Pip</vt:lpstr>
      <vt:lpstr>10. The politician decried unethical behavior as right outside the banquet hall, the police arrested his secretary for embezzling funds.</vt:lpstr>
      <vt:lpstr>11. How wonderful the weather is today!        “Hands in the air!” shouted the policeman.</vt:lpstr>
      <vt:lpstr>12. My son is a monkey when it  comes to climbing trees.</vt:lpstr>
      <vt:lpstr>13. As it snows thickly outside, the weather forecaster reports clear skies.</vt:lpstr>
      <vt:lpstr>14. In the poem “Birches” by Robert Frost, a character sees swaying birch trees and says, “So was I once myself a swinger of birches. And so I dream of going back to be.”</vt:lpstr>
      <vt:lpstr>15. A movie has scenes cutting back and forth between a woman discussing her fiancé with her friends and the fiancé himself at work.  As she exclaims about his kind, caring personality and how safe her heart is with him, he berates a custodian, mocks a temp for his inability to find a job, and then flirts with a co-worker. </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2015-11-23T22:37:55Z</dcterms:created>
  <dcterms:modified xsi:type="dcterms:W3CDTF">2015-12-16T22:33:12Z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TC028952699991</vt:lpwstr>
  </property>
</Properties>
</file>